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notesMasterIdLst>
    <p:notesMasterId r:id="rId73"/>
  </p:notesMasterIdLst>
  <p:handoutMasterIdLst>
    <p:handoutMasterId r:id="rId74"/>
  </p:handoutMasterIdLst>
  <p:sldIdLst>
    <p:sldId id="256" r:id="rId2"/>
    <p:sldId id="262" r:id="rId3"/>
    <p:sldId id="268" r:id="rId4"/>
    <p:sldId id="273" r:id="rId5"/>
    <p:sldId id="301" r:id="rId6"/>
    <p:sldId id="295" r:id="rId7"/>
    <p:sldId id="299" r:id="rId8"/>
    <p:sldId id="300" r:id="rId9"/>
    <p:sldId id="298" r:id="rId10"/>
    <p:sldId id="297" r:id="rId11"/>
    <p:sldId id="302" r:id="rId12"/>
    <p:sldId id="304" r:id="rId13"/>
    <p:sldId id="305" r:id="rId14"/>
    <p:sldId id="308" r:id="rId15"/>
    <p:sldId id="316" r:id="rId16"/>
    <p:sldId id="311" r:id="rId17"/>
    <p:sldId id="313" r:id="rId18"/>
    <p:sldId id="351" r:id="rId19"/>
    <p:sldId id="350" r:id="rId20"/>
    <p:sldId id="314" r:id="rId21"/>
    <p:sldId id="315" r:id="rId22"/>
    <p:sldId id="312" r:id="rId23"/>
    <p:sldId id="274" r:id="rId24"/>
    <p:sldId id="278" r:id="rId25"/>
    <p:sldId id="279" r:id="rId26"/>
    <p:sldId id="317" r:id="rId27"/>
    <p:sldId id="280" r:id="rId28"/>
    <p:sldId id="318" r:id="rId29"/>
    <p:sldId id="319" r:id="rId30"/>
    <p:sldId id="320" r:id="rId31"/>
    <p:sldId id="322" r:id="rId32"/>
    <p:sldId id="275" r:id="rId33"/>
    <p:sldId id="283" r:id="rId34"/>
    <p:sldId id="281" r:id="rId35"/>
    <p:sldId id="284" r:id="rId36"/>
    <p:sldId id="285" r:id="rId37"/>
    <p:sldId id="357" r:id="rId38"/>
    <p:sldId id="352" r:id="rId39"/>
    <p:sldId id="353" r:id="rId40"/>
    <p:sldId id="354" r:id="rId41"/>
    <p:sldId id="328" r:id="rId42"/>
    <p:sldId id="329" r:id="rId43"/>
    <p:sldId id="331" r:id="rId44"/>
    <p:sldId id="358" r:id="rId45"/>
    <p:sldId id="332" r:id="rId46"/>
    <p:sldId id="333" r:id="rId47"/>
    <p:sldId id="359" r:id="rId48"/>
    <p:sldId id="338" r:id="rId49"/>
    <p:sldId id="337" r:id="rId50"/>
    <p:sldId id="341" r:id="rId51"/>
    <p:sldId id="335" r:id="rId52"/>
    <p:sldId id="340" r:id="rId53"/>
    <p:sldId id="339" r:id="rId54"/>
    <p:sldId id="276" r:id="rId55"/>
    <p:sldId id="277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343" r:id="rId64"/>
    <p:sldId id="342" r:id="rId65"/>
    <p:sldId id="346" r:id="rId66"/>
    <p:sldId id="345" r:id="rId67"/>
    <p:sldId id="360" r:id="rId68"/>
    <p:sldId id="361" r:id="rId69"/>
    <p:sldId id="362" r:id="rId70"/>
    <p:sldId id="347" r:id="rId71"/>
    <p:sldId id="349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4" autoAdjust="0"/>
    <p:restoredTop sz="97617" autoAdjust="0"/>
  </p:normalViewPr>
  <p:slideViewPr>
    <p:cSldViewPr>
      <p:cViewPr varScale="1">
        <p:scale>
          <a:sx n="105" d="100"/>
          <a:sy n="105" d="100"/>
        </p:scale>
        <p:origin x="120" y="18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4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0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ctr">
            <a:normAutofit/>
          </a:bodyPr>
          <a:lstStyle>
            <a:lvl1pPr algn="ctr">
              <a:defRPr sz="4000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2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11/29/2020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7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60" y="698262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5108728"/>
            <a:ext cx="7773339" cy="682472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7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3427246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204822"/>
            <a:ext cx="7773339" cy="1586380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1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9"/>
            <a:ext cx="6977064" cy="2729915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372798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887860"/>
            <a:ext cx="546888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2" y="3120016"/>
            <a:ext cx="553641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0920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2138723"/>
            <a:ext cx="7773339" cy="2511835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662336"/>
            <a:ext cx="7773339" cy="1140644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863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4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4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07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3" y="610773"/>
            <a:ext cx="7773339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3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3" y="2367094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3" y="4781083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1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4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2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6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4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2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12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4" y="939538"/>
            <a:ext cx="6956540" cy="901001"/>
          </a:xfrm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0855" y="6381328"/>
            <a:ext cx="20574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내용 개체 틀 6"/>
          <p:cNvSpPr>
            <a:spLocks noGrp="1"/>
          </p:cNvSpPr>
          <p:nvPr>
            <p:ph sz="quarter" idx="17"/>
          </p:nvPr>
        </p:nvSpPr>
        <p:spPr>
          <a:xfrm>
            <a:off x="1088963" y="1916832"/>
            <a:ext cx="6971713" cy="3639941"/>
          </a:xfrm>
        </p:spPr>
        <p:txBody>
          <a:bodyPr>
            <a:normAutofit/>
          </a:bodyPr>
          <a:lstStyle>
            <a:lvl1pPr>
              <a:defRPr sz="20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562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609603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3" y="609603"/>
            <a:ext cx="5744043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3068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90" y="1052513"/>
            <a:ext cx="8569325" cy="5329237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98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514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777287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96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3" y="38011"/>
            <a:ext cx="8654999" cy="5925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3" y="672382"/>
            <a:ext cx="8654999" cy="614225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341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691334"/>
            <a:ext cx="8569306" cy="602123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88984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49442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0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29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9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47872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232227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2" y="6232033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1422609"/>
            <a:ext cx="6984776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990261" y="620688"/>
            <a:ext cx="5320865" cy="7442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658974"/>
            <a:ext cx="1224136" cy="5150845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6279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72598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8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5496" y="1024161"/>
            <a:ext cx="5040560" cy="5256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544513" indent="-277813">
              <a:defRPr sz="1800"/>
            </a:lvl2pPr>
            <a:lvl3pPr marL="809625" indent="-266700">
              <a:defRPr sz="1800"/>
            </a:lvl3pPr>
            <a:lvl4pPr marL="1076325" indent="-266700">
              <a:tabLst/>
              <a:defRPr sz="1400"/>
            </a:lvl4pPr>
            <a:lvl5pPr marL="1343025" indent="-228600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574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20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9"/>
            <a:ext cx="7763814" cy="1368184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7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382952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4"/>
            <a:ext cx="382905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5634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4"/>
            <a:ext cx="3829520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9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2" y="3051014"/>
            <a:ext cx="382905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3870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22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8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2"/>
            <a:ext cx="4650122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2632852"/>
            <a:ext cx="2951767" cy="3158348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3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13662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060850"/>
            <a:ext cx="4129604" cy="3730352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142407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44624"/>
            <a:ext cx="8417413" cy="90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1004954"/>
            <a:ext cx="8417414" cy="5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64482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8" y="6448252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3" y="6448252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5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CHAPTER 10</a:t>
            </a:r>
            <a:br>
              <a:rPr lang="en-US" altLang="ko-KR" b="1" dirty="0" smtClean="0"/>
            </a:br>
            <a:r>
              <a:rPr lang="ko-KR" altLang="en-US" dirty="0" smtClean="0"/>
              <a:t>변환영역 </a:t>
            </a:r>
            <a:r>
              <a:rPr lang="ko-KR" altLang="en-US" dirty="0"/>
              <a:t>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02 </a:t>
            </a:r>
            <a:r>
              <a:rPr lang="ko-KR" altLang="en-US" dirty="0" smtClean="0"/>
              <a:t>영상 </a:t>
            </a:r>
            <a:r>
              <a:rPr lang="ko-KR" altLang="en-US" dirty="0"/>
              <a:t>처리와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10.1.3 </a:t>
            </a:r>
            <a:r>
              <a:rPr lang="ko-KR" altLang="en-US" dirty="0" err="1"/>
              <a:t>허프</a:t>
            </a:r>
            <a:r>
              <a:rPr lang="ko-KR" altLang="en-US" dirty="0"/>
              <a:t> 누적 행렬 구성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한 지점에서 여러 직선 검출의 문제</a:t>
            </a:r>
            <a:endParaRPr lang="ko-KR" altLang="en-US" dirty="0"/>
          </a:p>
        </p:txBody>
      </p:sp>
      <p:pic>
        <p:nvPicPr>
          <p:cNvPr id="1025" name="_x528027832" descr="EMB00000b2836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5832648" cy="483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8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10.1.4 </a:t>
            </a:r>
            <a:r>
              <a:rPr lang="ko-KR" altLang="en-US" dirty="0" err="1"/>
              <a:t>허프</a:t>
            </a:r>
            <a:r>
              <a:rPr lang="ko-KR" altLang="en-US" dirty="0"/>
              <a:t> 누적 행렬의 지역 최대값 선정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마스크를 </a:t>
            </a:r>
            <a:r>
              <a:rPr lang="ko-KR" altLang="en-US" dirty="0" smtClean="0"/>
              <a:t>이용해 지역 최대값 선정</a:t>
            </a:r>
            <a:endParaRPr lang="ko-KR" altLang="en-US" dirty="0"/>
          </a:p>
        </p:txBody>
      </p:sp>
      <p:pic>
        <p:nvPicPr>
          <p:cNvPr id="2049" name="_x528029632" descr="EMB00000b2836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0" y="1308673"/>
            <a:ext cx="8385372" cy="35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83" y="691821"/>
            <a:ext cx="7178386" cy="316922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10.1.4 </a:t>
            </a:r>
            <a:r>
              <a:rPr lang="ko-KR" altLang="en-US" dirty="0" err="1"/>
              <a:t>허프</a:t>
            </a:r>
            <a:r>
              <a:rPr lang="ko-KR" altLang="en-US" dirty="0"/>
              <a:t> 누적 행렬의 지역 최대값 선정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35812" y="3578464"/>
            <a:ext cx="1082014" cy="302859"/>
          </a:xfrm>
          <a:prstGeom prst="wedgeRoundRectCallout">
            <a:avLst>
              <a:gd name="adj1" fmla="val -79153"/>
              <a:gd name="adj2" fmla="val -18198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최대값 위치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295107" y="4149080"/>
            <a:ext cx="1916853" cy="366460"/>
          </a:xfrm>
          <a:prstGeom prst="wedgeRoundRectCallout">
            <a:avLst>
              <a:gd name="adj1" fmla="val 7384"/>
              <a:gd name="adj2" fmla="val -22200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err="1" smtClean="0">
                <a:solidFill>
                  <a:schemeClr val="accent4">
                    <a:lumMod val="50000"/>
                  </a:schemeClr>
                </a:solidFill>
              </a:rPr>
              <a:t>결과행렬의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최대값 위치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652120" y="2492896"/>
            <a:ext cx="1916853" cy="366460"/>
          </a:xfrm>
          <a:prstGeom prst="wedgeRoundRectCallout">
            <a:avLst>
              <a:gd name="adj1" fmla="val -139593"/>
              <a:gd name="adj2" fmla="val -10061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마스크 크기 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302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57363" y="1052736"/>
            <a:ext cx="7187045" cy="3700992"/>
            <a:chOff x="1057363" y="1052736"/>
            <a:chExt cx="7187045" cy="3700992"/>
          </a:xfrm>
        </p:grpSpPr>
        <p:grpSp>
          <p:nvGrpSpPr>
            <p:cNvPr id="9" name="그룹 8"/>
            <p:cNvGrpSpPr/>
            <p:nvPr/>
          </p:nvGrpSpPr>
          <p:grpSpPr>
            <a:xfrm>
              <a:off x="1057363" y="1052736"/>
              <a:ext cx="7187045" cy="3700992"/>
              <a:chOff x="521266" y="1340768"/>
              <a:chExt cx="7905750" cy="4071091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1266" y="1340768"/>
                <a:ext cx="7905750" cy="287655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316" y="4068834"/>
                <a:ext cx="7886700" cy="1343025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5934897" y="3885761"/>
              <a:ext cx="2059266" cy="2110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rgbClr val="00B050"/>
                  </a:solidFill>
                </a:rPr>
                <a:t>누적값</a:t>
              </a:r>
              <a:r>
                <a:rPr lang="ko-KR" altLang="en-US" sz="1100" b="1" dirty="0" smtClean="0">
                  <a:solidFill>
                    <a:srgbClr val="00B050"/>
                  </a:solidFill>
                </a:rPr>
                <a:t> 기준으로 </a:t>
              </a:r>
              <a:r>
                <a:rPr lang="ko-KR" altLang="en-US" sz="1100" b="1" dirty="0" err="1" smtClean="0">
                  <a:solidFill>
                    <a:srgbClr val="00B050"/>
                  </a:solidFill>
                </a:rPr>
                <a:t>극좌표</a:t>
              </a:r>
              <a:r>
                <a:rPr lang="ko-KR" altLang="en-US" sz="1100" b="1" dirty="0" smtClean="0">
                  <a:solidFill>
                    <a:srgbClr val="00B050"/>
                  </a:solidFill>
                </a:rPr>
                <a:t> 정렬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10.1.5 </a:t>
            </a:r>
            <a:r>
              <a:rPr lang="ko-KR" altLang="en-US" dirty="0" smtClean="0"/>
              <a:t>직선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극 좌표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선택 및 정렬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직선 선별 함수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663980" y="6797064"/>
            <a:ext cx="1440160" cy="366460"/>
          </a:xfrm>
          <a:prstGeom prst="wedgeRoundRectCallout">
            <a:avLst>
              <a:gd name="adj1" fmla="val -126897"/>
              <a:gd name="adj2" fmla="val 5144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누적행렬 전체 원소 순회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009957" y="957314"/>
            <a:ext cx="2108538" cy="443417"/>
          </a:xfrm>
          <a:prstGeom prst="wedgeRoundRectCallout">
            <a:avLst>
              <a:gd name="adj1" fmla="val -109738"/>
              <a:gd name="adj2" fmla="val -12100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직선 벡터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(lines)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에 단일 직선 저장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-14516" y="1206729"/>
            <a:ext cx="1725341" cy="302859"/>
          </a:xfrm>
          <a:prstGeom prst="wedgeRoundRectCallout">
            <a:avLst>
              <a:gd name="adj1" fmla="val 62596"/>
              <a:gd name="adj2" fmla="val 11851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극 좌표 행렬의 인덱스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7504" y="3126141"/>
            <a:ext cx="1309237" cy="302859"/>
          </a:xfrm>
          <a:prstGeom prst="wedgeRoundRectCallout">
            <a:avLst>
              <a:gd name="adj1" fmla="val 93256"/>
              <a:gd name="adj2" fmla="val 5051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누적값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기준 정렬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073" name="_x528032728" descr="EMB00000b2836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81" y="5085184"/>
            <a:ext cx="512101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4817833" y="3686214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6"/>
            <a:endCxn id="18" idx="0"/>
          </p:cNvCxnSpPr>
          <p:nvPr/>
        </p:nvCxnSpPr>
        <p:spPr>
          <a:xfrm>
            <a:off x="4889833" y="3722214"/>
            <a:ext cx="200981" cy="1665175"/>
          </a:xfrm>
          <a:prstGeom prst="bentConnector2">
            <a:avLst/>
          </a:prstGeom>
          <a:ln w="28575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72814" y="5387389"/>
            <a:ext cx="36000" cy="3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51520" y="5042118"/>
            <a:ext cx="1742595" cy="403106"/>
          </a:xfrm>
          <a:prstGeom prst="wedgeRoundRectCallout">
            <a:avLst>
              <a:gd name="adj1" fmla="val 98334"/>
              <a:gd name="adj2" fmla="val -15643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err="1" smtClean="0">
                <a:solidFill>
                  <a:schemeClr val="accent4">
                    <a:lumMod val="50000"/>
                  </a:schemeClr>
                </a:solidFill>
              </a:rPr>
              <a:t>OpenCV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함수와 동일하게 반환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자료형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맞춤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11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8299"/>
          <a:stretch/>
        </p:blipFill>
        <p:spPr>
          <a:xfrm>
            <a:off x="985751" y="477919"/>
            <a:ext cx="7114641" cy="647947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10.1.7 </a:t>
            </a:r>
            <a:r>
              <a:rPr lang="ko-KR" altLang="en-US" dirty="0"/>
              <a:t>최종 완성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-8046" y="2233806"/>
            <a:ext cx="1584176" cy="403106"/>
          </a:xfrm>
          <a:prstGeom prst="wedgeRoundRectCallout">
            <a:avLst>
              <a:gd name="adj1" fmla="val 68770"/>
              <a:gd name="adj2" fmla="val -13781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허프변환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전체 과정 수행 함수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96369" y="5256095"/>
            <a:ext cx="1584176" cy="333145"/>
          </a:xfrm>
          <a:prstGeom prst="wedgeRoundRectCallout">
            <a:avLst>
              <a:gd name="adj1" fmla="val 86636"/>
              <a:gd name="adj2" fmla="val 8092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직선위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개 좌표 계산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80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10.1.7 </a:t>
            </a:r>
            <a:r>
              <a:rPr lang="ko-KR" altLang="en-US" smtClean="0"/>
              <a:t>최종 완성 프로그램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영상에 검출 직선 그리기 함수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61102"/>
          <a:stretch/>
        </p:blipFill>
        <p:spPr>
          <a:xfrm>
            <a:off x="467544" y="1052736"/>
            <a:ext cx="8143875" cy="46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10.1.7 </a:t>
            </a:r>
            <a:r>
              <a:rPr lang="ko-KR" altLang="en-US" dirty="0"/>
              <a:t>최종 완성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097" name="_x528088184" descr="EMB00000b2836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35794"/>
            <a:ext cx="2816580" cy="233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528086456" descr="EMB00000b2836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668" y="1140865"/>
            <a:ext cx="2816580" cy="233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_x528086744" descr="EMB00000b28361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88577"/>
            <a:ext cx="2816580" cy="233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528087320" descr="EMB00000b28361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668" y="3688577"/>
            <a:ext cx="2816580" cy="233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7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528086816" descr="EMB00000b2836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097" y="1556792"/>
            <a:ext cx="4320480" cy="364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10.1.8 </a:t>
            </a:r>
            <a:r>
              <a:rPr lang="ko-KR" altLang="en-US" smtClean="0"/>
              <a:t>심화예제 </a:t>
            </a:r>
            <a:r>
              <a:rPr lang="en-US" altLang="ko-KR" smtClean="0"/>
              <a:t>-</a:t>
            </a:r>
            <a:r>
              <a:rPr lang="ko-KR" altLang="en-US" smtClean="0"/>
              <a:t>멀티 하네스의 전처리</a:t>
            </a:r>
            <a:r>
              <a:rPr lang="en-US" altLang="ko-KR" smtClean="0"/>
              <a:t>(</a:t>
            </a:r>
            <a:r>
              <a:rPr lang="ko-KR" altLang="en-US" smtClean="0"/>
              <a:t>기울기 보정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멀티하네스란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전자제품 내부에서 다중의 전선들을 한 번에 연결시키는 케이블 커넥터</a:t>
            </a:r>
            <a:endParaRPr lang="en-US" altLang="ko-KR" dirty="0" smtClean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031510" y="2217252"/>
            <a:ext cx="1190215" cy="403106"/>
          </a:xfrm>
          <a:prstGeom prst="wedgeRoundRectCallout">
            <a:avLst>
              <a:gd name="adj1" fmla="val 194274"/>
              <a:gd name="adj2" fmla="val 17034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멀티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하네스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58673" y="4536015"/>
            <a:ext cx="1309237" cy="333145"/>
          </a:xfrm>
          <a:prstGeom prst="wedgeRoundRectCallout">
            <a:avLst>
              <a:gd name="adj1" fmla="val 140579"/>
              <a:gd name="adj2" fmla="val -15601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커넥터 부분 검출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11841" y="260637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7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1835696" y="1556792"/>
            <a:ext cx="4896544" cy="4032448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15616" y="3501008"/>
            <a:ext cx="59046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64288" y="3356992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err="1" smtClean="0"/>
              <a:t>시방향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도</a:t>
            </a:r>
            <a:endParaRPr lang="ko-KR" altLang="en-US" dirty="0"/>
          </a:p>
        </p:txBody>
      </p:sp>
      <p:sp>
        <p:nvSpPr>
          <p:cNvPr id="9" name="원호 8"/>
          <p:cNvSpPr/>
          <p:nvPr/>
        </p:nvSpPr>
        <p:spPr>
          <a:xfrm rot="4031076">
            <a:off x="4418923" y="2990224"/>
            <a:ext cx="1385079" cy="168411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19545" y="403383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검출 직선 기울기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184576" y="832520"/>
            <a:ext cx="63624" cy="54809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3994"/>
          <a:stretch/>
        </p:blipFill>
        <p:spPr>
          <a:xfrm>
            <a:off x="755576" y="458283"/>
            <a:ext cx="7081354" cy="520296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10.1.8 </a:t>
            </a:r>
            <a:r>
              <a:rPr lang="ko-KR" altLang="en-US" smtClean="0"/>
              <a:t>심화예제 </a:t>
            </a:r>
            <a:r>
              <a:rPr lang="en-US" altLang="ko-KR" smtClean="0"/>
              <a:t>-</a:t>
            </a:r>
            <a:r>
              <a:rPr lang="ko-KR" altLang="en-US" smtClean="0"/>
              <a:t>멀티 하네스의 전처리</a:t>
            </a:r>
            <a:r>
              <a:rPr lang="en-US" altLang="ko-KR" smtClean="0"/>
              <a:t>(</a:t>
            </a:r>
            <a:r>
              <a:rPr lang="ko-KR" altLang="en-US" smtClean="0"/>
              <a:t>기울기 보정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496" y="3631186"/>
            <a:ext cx="1309237" cy="403106"/>
          </a:xfrm>
          <a:prstGeom prst="wedgeRoundRectCallout">
            <a:avLst>
              <a:gd name="adj1" fmla="val 68339"/>
              <a:gd name="adj2" fmla="val 2855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넓이 리스트의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정렬 인덱스 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20597" y="2198444"/>
            <a:ext cx="1309237" cy="366460"/>
          </a:xfrm>
          <a:prstGeom prst="wedgeRoundRectCallout">
            <a:avLst>
              <a:gd name="adj1" fmla="val 89927"/>
              <a:gd name="adj2" fmla="val -8576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객체 외곽선 검출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868144" y="3348247"/>
            <a:ext cx="1190215" cy="403106"/>
          </a:xfrm>
          <a:prstGeom prst="wedgeRoundRectCallout">
            <a:avLst>
              <a:gd name="adj1" fmla="val -103083"/>
              <a:gd name="adj2" fmla="val 3062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검출 객체들의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넓이 가져옴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641899" y="503451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175684448" descr="EMB00000b2836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509120"/>
            <a:ext cx="4396929" cy="22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10.1 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</a:p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  <a:p>
            <a:r>
              <a:rPr lang="en-US" altLang="ko-KR" dirty="0"/>
              <a:t>10.3 k-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분류기</a:t>
            </a:r>
          </a:p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7544" y="548680"/>
            <a:ext cx="7712366" cy="5498900"/>
            <a:chOff x="784355" y="783487"/>
            <a:chExt cx="7011242" cy="4999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86184"/>
            <a:stretch/>
          </p:blipFill>
          <p:spPr>
            <a:xfrm>
              <a:off x="784355" y="783487"/>
              <a:ext cx="7011242" cy="82754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42789"/>
            <a:stretch/>
          </p:blipFill>
          <p:spPr>
            <a:xfrm>
              <a:off x="815715" y="1503567"/>
              <a:ext cx="6941422" cy="427892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심화예제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멀티하네스</a:t>
            </a:r>
            <a:r>
              <a:rPr lang="ko-KR" altLang="en-US" dirty="0" smtClean="0"/>
              <a:t> 기울기 보정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779912" y="3566596"/>
            <a:ext cx="1742595" cy="366460"/>
          </a:xfrm>
          <a:prstGeom prst="wedgeRoundRectCallout">
            <a:avLst>
              <a:gd name="adj1" fmla="val -78979"/>
              <a:gd name="adj2" fmla="val -3985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검출 객체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관심영역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149166" y="2869233"/>
            <a:ext cx="1916855" cy="487759"/>
          </a:xfrm>
          <a:prstGeom prst="wedgeRoundRectCallout">
            <a:avLst>
              <a:gd name="adj1" fmla="val -160730"/>
              <a:gd name="adj2" fmla="val -7841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배경 잡음 및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케이블 부분 제거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7236296" y="4472155"/>
            <a:ext cx="1584177" cy="590189"/>
          </a:xfrm>
          <a:prstGeom prst="wedgeRoundRectCallout">
            <a:avLst>
              <a:gd name="adj1" fmla="val -86388"/>
              <a:gd name="adj2" fmla="val -6044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직선 기울기 이용해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커넥터 기울기 계산</a:t>
            </a:r>
          </a:p>
        </p:txBody>
      </p:sp>
    </p:spTree>
    <p:extLst>
      <p:ext uri="{BB962C8B-B14F-4D97-AF65-F5344CB8AC3E}">
        <p14:creationId xmlns:p14="http://schemas.microsoft.com/office/powerpoint/2010/main" val="372899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56495"/>
          <a:stretch/>
        </p:blipFill>
        <p:spPr>
          <a:xfrm>
            <a:off x="395536" y="630561"/>
            <a:ext cx="7264978" cy="34055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심화예제 </a:t>
            </a:r>
            <a:r>
              <a:rPr lang="en-US" altLang="ko-KR" dirty="0"/>
              <a:t>– </a:t>
            </a:r>
            <a:r>
              <a:rPr lang="ko-KR" altLang="en-US" dirty="0" err="1"/>
              <a:t>멀티하네스</a:t>
            </a:r>
            <a:r>
              <a:rPr lang="ko-KR" altLang="en-US" dirty="0"/>
              <a:t> 기울기 보정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535812" y="764704"/>
            <a:ext cx="4357166" cy="5203414"/>
            <a:chOff x="4535812" y="764704"/>
            <a:chExt cx="4357166" cy="5203414"/>
          </a:xfrm>
        </p:grpSpPr>
        <p:pic>
          <p:nvPicPr>
            <p:cNvPr id="7169" name="_x528088616" descr="EMB00000b2836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812" y="3737607"/>
              <a:ext cx="4357166" cy="2230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6300192" y="764704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꺾인 연결선 13"/>
            <p:cNvCxnSpPr>
              <a:stCxn id="13" idx="6"/>
              <a:endCxn id="15" idx="0"/>
            </p:cNvCxnSpPr>
            <p:nvPr/>
          </p:nvCxnSpPr>
          <p:spPr>
            <a:xfrm>
              <a:off x="6372192" y="800704"/>
              <a:ext cx="1206144" cy="3780424"/>
            </a:xfrm>
            <a:prstGeom prst="bentConnector2">
              <a:avLst/>
            </a:prstGeom>
            <a:ln w="28575">
              <a:headEnd type="none" w="med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7560336" y="4581128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53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_x528089480" descr="EMB00000b2836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84" y="1046921"/>
            <a:ext cx="2933176" cy="247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심화예제 </a:t>
            </a:r>
            <a:r>
              <a:rPr lang="en-US" altLang="ko-KR" dirty="0"/>
              <a:t>– </a:t>
            </a:r>
            <a:r>
              <a:rPr lang="ko-KR" altLang="en-US" dirty="0" err="1"/>
              <a:t>멀티하네스</a:t>
            </a:r>
            <a:r>
              <a:rPr lang="ko-KR" altLang="en-US" dirty="0"/>
              <a:t> 기울기 보정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915816" y="620688"/>
            <a:ext cx="2108541" cy="443417"/>
          </a:xfrm>
          <a:prstGeom prst="wedgeRoundRectCallout">
            <a:avLst>
              <a:gd name="adj1" fmla="val 53747"/>
              <a:gd name="adj2" fmla="val 36993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가장 큰 객체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멀티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하네스의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커넥터 부분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77441" y="5605537"/>
            <a:ext cx="1309237" cy="487759"/>
          </a:xfrm>
          <a:prstGeom prst="wedgeRoundRectCallout">
            <a:avLst>
              <a:gd name="adj1" fmla="val 75974"/>
              <a:gd name="adj2" fmla="val -16298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직선 기울기 이용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기울기 보정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213045" y="2924944"/>
            <a:ext cx="2319395" cy="403106"/>
          </a:xfrm>
          <a:prstGeom prst="wedgeRoundRectCallout">
            <a:avLst>
              <a:gd name="adj1" fmla="val -36311"/>
              <a:gd name="adj2" fmla="val -16624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침식 연산으로 케이블 부분 제거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148" name="_x528089408" descr="EMB00000b2836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8" y="1095087"/>
            <a:ext cx="2933176" cy="247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528090272" descr="EMB00000b28362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785" y="3777902"/>
            <a:ext cx="2933176" cy="247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528090344" descr="EMB00000b2836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30" y="4160397"/>
            <a:ext cx="1642348" cy="103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10861" y="107700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85441" y="5474166"/>
            <a:ext cx="1190215" cy="403106"/>
          </a:xfrm>
          <a:prstGeom prst="wedgeRoundRectCallout">
            <a:avLst>
              <a:gd name="adj1" fmla="val 45210"/>
              <a:gd name="adj2" fmla="val -17637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허프변환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이용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직선 검출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에지나 </a:t>
            </a:r>
            <a:r>
              <a:rPr lang="ko-KR" altLang="en-US" dirty="0" smtClean="0"/>
              <a:t>직선</a:t>
            </a:r>
            <a:endParaRPr lang="en-US" altLang="ko-KR" dirty="0" smtClean="0"/>
          </a:p>
          <a:p>
            <a:pPr lvl="1"/>
            <a:r>
              <a:rPr lang="ko-KR" altLang="en-US" dirty="0"/>
              <a:t>영상 구조 파악 및 객체 검출에는 도움이 되지만</a:t>
            </a:r>
            <a:r>
              <a:rPr lang="en-US" altLang="ko-KR" dirty="0"/>
              <a:t>, </a:t>
            </a:r>
            <a:r>
              <a:rPr lang="ko-KR" altLang="en-US" dirty="0"/>
              <a:t>영상 </a:t>
            </a:r>
            <a:r>
              <a:rPr lang="ko-KR" altLang="en-US" dirty="0" err="1" smtClean="0"/>
              <a:t>매칭에는</a:t>
            </a:r>
            <a:r>
              <a:rPr lang="ko-KR" altLang="en-US" dirty="0" smtClean="0"/>
              <a:t> </a:t>
            </a:r>
            <a:r>
              <a:rPr lang="ko-KR" altLang="en-US" dirty="0"/>
              <a:t>큰 도움이 </a:t>
            </a:r>
            <a:r>
              <a:rPr lang="ko-KR" altLang="en-US" dirty="0" smtClean="0"/>
              <a:t>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</a:t>
            </a:r>
            <a:r>
              <a:rPr lang="ko-KR" altLang="en-US" dirty="0"/>
              <a:t>강도와 방향 정보만 가지므로 영상 </a:t>
            </a:r>
            <a:r>
              <a:rPr lang="ko-KR" altLang="en-US" dirty="0" smtClean="0"/>
              <a:t>매칭하기엔 정보 부족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sz="3200" dirty="0" smtClean="0"/>
              <a:t>꼭지점 </a:t>
            </a:r>
            <a:r>
              <a:rPr lang="ko-KR" altLang="en-US" sz="3200" dirty="0"/>
              <a:t>혹은 </a:t>
            </a:r>
            <a:r>
              <a:rPr lang="ko-KR" altLang="en-US" sz="3200" dirty="0" smtClean="0"/>
              <a:t>코너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corner</a:t>
            </a:r>
            <a:r>
              <a:rPr lang="en-US" altLang="ko-KR" sz="3200" dirty="0" smtClean="0"/>
              <a:t>)</a:t>
            </a:r>
          </a:p>
          <a:p>
            <a:pPr lvl="1"/>
            <a:r>
              <a:rPr lang="ko-KR" altLang="en-US" dirty="0" smtClean="0"/>
              <a:t>영상의 </a:t>
            </a:r>
            <a:r>
              <a:rPr lang="ko-KR" altLang="en-US" dirty="0"/>
              <a:t>밝기 </a:t>
            </a:r>
            <a:r>
              <a:rPr lang="ko-KR" altLang="en-US" dirty="0" smtClean="0"/>
              <a:t>변화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A, C - </a:t>
            </a:r>
            <a:r>
              <a:rPr lang="ko-KR" altLang="en-US" dirty="0"/>
              <a:t>모든 방향에서 </a:t>
            </a:r>
            <a:r>
              <a:rPr lang="ko-KR" altLang="en-US" dirty="0" smtClean="0"/>
              <a:t>밝기변화 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B, D – </a:t>
            </a:r>
            <a:r>
              <a:rPr lang="ko-KR" altLang="en-US" dirty="0" smtClean="0"/>
              <a:t>밝기 변화가 상대적으로 적음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025" name="_x432659888" descr="EMB000014885c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68960"/>
            <a:ext cx="3744416" cy="2635844"/>
          </a:xfrm>
          <a:prstGeom prst="roundRect">
            <a:avLst>
              <a:gd name="adj" fmla="val 1250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10.2 </a:t>
            </a:r>
            <a:r>
              <a:rPr lang="ko-KR" altLang="en-US" dirty="0" smtClean="0"/>
              <a:t>코너 검출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모라벡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Moravec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영상 </a:t>
                </a:r>
                <a:r>
                  <a:rPr lang="ko-KR" altLang="en-US" dirty="0" err="1" smtClean="0"/>
                  <a:t>변화량</a:t>
                </a:r>
                <a:r>
                  <a:rPr lang="en-US" altLang="ko-KR" dirty="0" smtClean="0"/>
                  <a:t>(SSD: Sum </a:t>
                </a:r>
                <a:r>
                  <a:rPr lang="en-US" altLang="ko-KR" dirty="0" err="1" smtClean="0"/>
                  <a:t>ofSquared</a:t>
                </a:r>
                <a:r>
                  <a:rPr lang="en-US" altLang="ko-KR" dirty="0" smtClean="0"/>
                  <a:t> Difference)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2"/>
                <a:r>
                  <a:rPr lang="ko-KR" altLang="en-US" dirty="0"/>
                  <a:t>현재 </a:t>
                </a:r>
                <a:r>
                  <a:rPr lang="ko-KR" altLang="en-US" dirty="0" err="1"/>
                  <a:t>화소에서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u, v </a:t>
                </a:r>
                <a:r>
                  <a:rPr lang="ko-KR" altLang="en-US" dirty="0"/>
                  <a:t>방향으로 이동했을 때의 밝기 </a:t>
                </a:r>
                <a:r>
                  <a:rPr lang="ko-KR" altLang="en-US" dirty="0" err="1"/>
                  <a:t>변화량의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제곱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𝑢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𝑣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</a:t>
                </a:r>
                <a:r>
                  <a:rPr lang="en-US" altLang="ko-KR" dirty="0"/>
                  <a:t>(1, 0), (1, 1), (0, 1), (-1, 1)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 방향으로 </a:t>
                </a:r>
                <a:r>
                  <a:rPr lang="ko-KR" altLang="en-US" dirty="0" smtClean="0"/>
                  <a:t>한정</a:t>
                </a:r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r>
                  <a:rPr lang="ko-KR" altLang="en-US" dirty="0" smtClean="0"/>
                  <a:t>문제점</a:t>
                </a:r>
                <a:endParaRPr lang="en-US" altLang="ko-KR" dirty="0" smtClean="0"/>
              </a:p>
              <a:p>
                <a:pPr lvl="1"/>
                <a:r>
                  <a:rPr lang="en-US" altLang="ko-KR" dirty="0"/>
                  <a:t>0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값만 갖는 이진 </a:t>
                </a:r>
                <a:r>
                  <a:rPr lang="ko-KR" altLang="en-US" dirty="0" smtClean="0"/>
                  <a:t>윈도우 사용으로 </a:t>
                </a:r>
                <a:r>
                  <a:rPr lang="ko-KR" altLang="en-US" dirty="0" err="1"/>
                  <a:t>노이즈에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취약</a:t>
                </a:r>
                <a:endParaRPr lang="en-US" altLang="ko-KR" dirty="0" smtClean="0"/>
              </a:p>
              <a:p>
                <a:pPr lvl="1"/>
                <a:r>
                  <a:rPr lang="en-US" altLang="ko-KR" dirty="0"/>
                  <a:t>4</a:t>
                </a:r>
                <a:r>
                  <a:rPr lang="ko-KR" altLang="en-US" dirty="0"/>
                  <a:t>개 방향으로 한정시켰기 때문에 </a:t>
                </a:r>
                <a:r>
                  <a:rPr lang="en-US" altLang="ko-KR" dirty="0"/>
                  <a:t>45</a:t>
                </a:r>
                <a:r>
                  <a:rPr lang="ko-KR" altLang="en-US" dirty="0"/>
                  <a:t>도 간격의 에지만 </a:t>
                </a:r>
                <a:r>
                  <a:rPr lang="ko-KR" altLang="en-US" dirty="0" smtClean="0"/>
                  <a:t>고려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6"/>
          <a:stretch/>
        </p:blipFill>
        <p:spPr bwMode="auto">
          <a:xfrm>
            <a:off x="1331640" y="1444005"/>
            <a:ext cx="6000750" cy="760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10.2 </a:t>
            </a:r>
            <a:r>
              <a:rPr lang="ko-KR" altLang="en-US" dirty="0" smtClean="0"/>
              <a:t>코너 검출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해리스</a:t>
                </a:r>
                <a:r>
                  <a:rPr lang="en-US" altLang="ko-KR" dirty="0"/>
                  <a:t>(Harris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검출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이진 윈도우 </a:t>
                </a:r>
                <a14:m>
                  <m:oMath xmlns:m="http://schemas.openxmlformats.org/officeDocument/2006/math">
                    <m:r>
                      <a:rPr lang="ko-KR" altLang="en-US">
                        <a:latin typeface="Cambria Math"/>
                      </a:rPr>
                      <m:t>𝜔</m:t>
                    </m:r>
                    <m:r>
                      <a:rPr lang="en-US" altLang="ko-KR">
                        <a:latin typeface="Cambria Math"/>
                      </a:rPr>
                      <m:t>(</m:t>
                    </m:r>
                    <m:r>
                      <a:rPr lang="en-US" altLang="ko-KR">
                        <a:latin typeface="Cambria Math"/>
                      </a:rPr>
                      <m:t>𝑢</m:t>
                    </m:r>
                    <m:r>
                      <a:rPr lang="en-US" altLang="ko-KR">
                        <a:latin typeface="Cambria Math"/>
                      </a:rPr>
                      <m:t>, </m:t>
                    </m:r>
                    <m:r>
                      <a:rPr lang="en-US" altLang="ko-KR">
                        <a:latin typeface="Cambria Math"/>
                      </a:rPr>
                      <m:t>𝑣</m:t>
                    </m:r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대신에 점진적으로 변화하는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마스크 </a:t>
                </a:r>
                <a14:m>
                  <m:oMath xmlns:m="http://schemas.openxmlformats.org/officeDocument/2006/math">
                    <m:r>
                      <a:rPr lang="en-US" altLang="ko-KR" smtClean="0">
                        <a:latin typeface="Cambria Math"/>
                      </a:rPr>
                      <m:t>𝐺</m:t>
                    </m:r>
                    <m:r>
                      <a:rPr lang="en-US" altLang="ko-KR">
                        <a:latin typeface="Cambria Math"/>
                      </a:rPr>
                      <m:t>(</m:t>
                    </m:r>
                    <m:r>
                      <a:rPr lang="en-US" altLang="ko-KR" smtClean="0">
                        <a:latin typeface="Cambria Math"/>
                      </a:rPr>
                      <m:t>𝑥</m:t>
                    </m:r>
                    <m:r>
                      <a:rPr lang="en-US" altLang="ko-KR">
                        <a:latin typeface="Cambria Math"/>
                      </a:rPr>
                      <m:t>, </m:t>
                    </m:r>
                    <m:r>
                      <a:rPr lang="en-US" altLang="ko-KR" smtClean="0">
                        <a:latin typeface="Cambria Math"/>
                      </a:rPr>
                      <m:t>𝑦</m:t>
                    </m:r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 적용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/>
                  <a:t>모든 방향에서 검출할 수 있도록 </a:t>
                </a:r>
                <a:r>
                  <a:rPr lang="ko-KR" altLang="en-US" dirty="0" smtClean="0"/>
                  <a:t>미분 도입</a:t>
                </a:r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053" y="1429185"/>
            <a:ext cx="4636294" cy="6215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7" y="2802632"/>
            <a:ext cx="4486275" cy="914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47" y="3881745"/>
            <a:ext cx="5622131" cy="2336006"/>
          </a:xfrm>
          <a:prstGeom prst="roundRect">
            <a:avLst>
              <a:gd name="adj" fmla="val 766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6516216" y="4437112"/>
            <a:ext cx="2108541" cy="536535"/>
          </a:xfrm>
          <a:prstGeom prst="wedgeRoundRectCallout">
            <a:avLst>
              <a:gd name="adj1" fmla="val -74805"/>
              <a:gd name="adj2" fmla="val 15682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특징 가능성을 직접 계산하는 대신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행렬 </a:t>
            </a:r>
            <a:r>
              <a:rPr lang="en-US" altLang="ko-KR" sz="1200" i="1" dirty="0">
                <a:solidFill>
                  <a:schemeClr val="accent4">
                    <a:lumMod val="50000"/>
                  </a:schemeClr>
                </a:solidFill>
              </a:rPr>
              <a:t>M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의 식으로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정리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5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ko-KR" altLang="en-US" dirty="0" smtClean="0"/>
                  <a:t>행렬 </a:t>
                </a:r>
                <a:r>
                  <a:rPr lang="en-US" altLang="ko-KR" i="1" dirty="0"/>
                  <a:t>M</a:t>
                </a:r>
                <a:r>
                  <a:rPr lang="ko-KR" altLang="en-US" dirty="0"/>
                  <a:t>에서 고유벡터를 구하면 경계선 방향에 수직인 </a:t>
                </a:r>
                <a:r>
                  <a:rPr lang="ko-KR" altLang="en-US" dirty="0" smtClean="0"/>
                  <a:t>벡터 두 개 얻음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행렬 </a:t>
                </a:r>
                <a:r>
                  <a:rPr lang="en-US" altLang="ko-KR" dirty="0"/>
                  <a:t>M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고유값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𝜆</m:t>
                    </m:r>
                    <m:r>
                      <a:rPr lang="en-US" altLang="ko-KR" i="1" baseline="-25000">
                        <a:latin typeface="Cambria Math"/>
                      </a:rPr>
                      <m:t>1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𝜆</m:t>
                    </m:r>
                    <m:r>
                      <a:rPr lang="en-US" altLang="ko-KR" b="0" i="1" baseline="-2500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/>
                  <a:t>으로 </a:t>
                </a:r>
                <a:r>
                  <a:rPr lang="ko-KR" altLang="en-US" dirty="0" smtClean="0"/>
                  <a:t>코너 </a:t>
                </a:r>
                <a:r>
                  <a:rPr lang="ko-KR" altLang="en-US" dirty="0"/>
                  <a:t>응답 </a:t>
                </a:r>
                <a:r>
                  <a:rPr lang="ko-KR" altLang="en-US" dirty="0" smtClean="0"/>
                  <a:t>함수 계산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고유값</a:t>
                </a:r>
                <a:r>
                  <a:rPr lang="ko-KR" altLang="en-US" dirty="0" smtClean="0"/>
                  <a:t> 대신 행렬식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det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과 </a:t>
                </a:r>
                <a:r>
                  <a:rPr lang="ko-KR" altLang="en-US" dirty="0" err="1"/>
                  <a:t>대각합</a:t>
                </a:r>
                <a:r>
                  <a:rPr lang="en-US" altLang="ko-KR" dirty="0"/>
                  <a:t>(trace)</a:t>
                </a:r>
                <a:r>
                  <a:rPr lang="ko-KR" altLang="en-US" dirty="0"/>
                  <a:t>을 </a:t>
                </a:r>
                <a:r>
                  <a:rPr lang="ko-KR" altLang="en-US" dirty="0" smtClean="0"/>
                  <a:t>통해 코너 </a:t>
                </a:r>
                <a:r>
                  <a:rPr lang="ko-KR" altLang="en-US" dirty="0"/>
                  <a:t>응답 </a:t>
                </a:r>
                <a:r>
                  <a:rPr lang="ko-KR" altLang="en-US" dirty="0" smtClean="0"/>
                  <a:t>함수로 이용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/>
                  <a:t>고유값</a:t>
                </a:r>
                <a:r>
                  <a:rPr lang="ko-KR" altLang="en-US" dirty="0"/>
                  <a:t> 계산은 </a:t>
                </a:r>
                <a:r>
                  <a:rPr lang="ko-KR" altLang="en-US" dirty="0" err="1"/>
                  <a:t>고유값</a:t>
                </a:r>
                <a:r>
                  <a:rPr lang="ko-KR" altLang="en-US" dirty="0"/>
                  <a:t> 분해의 복잡한 과정 거침 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r>
                  <a:rPr lang="ko-KR" altLang="en-US" dirty="0" err="1" smtClean="0"/>
                  <a:t>해리스</a:t>
                </a:r>
                <a:r>
                  <a:rPr lang="ko-KR" altLang="en-US" dirty="0" smtClean="0"/>
                  <a:t> 코너 검출 특징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영상의 </a:t>
                </a:r>
                <a:r>
                  <a:rPr lang="ko-KR" altLang="en-US" dirty="0"/>
                  <a:t>평행이동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회전 변환에는 불변</a:t>
                </a:r>
                <a:r>
                  <a:rPr lang="en-US" altLang="ko-KR" dirty="0"/>
                  <a:t>(invariant)</a:t>
                </a:r>
                <a:r>
                  <a:rPr lang="ko-KR" altLang="en-US" dirty="0"/>
                  <a:t>하는 </a:t>
                </a:r>
                <a:r>
                  <a:rPr lang="ko-KR" altLang="en-US" dirty="0" smtClean="0"/>
                  <a:t>특징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어파인</a:t>
                </a:r>
                <a:r>
                  <a:rPr lang="en-US" altLang="ko-KR" dirty="0"/>
                  <a:t>(affine) </a:t>
                </a:r>
                <a:r>
                  <a:rPr lang="ko-KR" altLang="en-US" dirty="0"/>
                  <a:t>변환이나 조명</a:t>
                </a:r>
                <a:r>
                  <a:rPr lang="en-US" altLang="ko-KR" dirty="0"/>
                  <a:t>(illumination) </a:t>
                </a:r>
                <a:r>
                  <a:rPr lang="ko-KR" altLang="en-US" dirty="0"/>
                  <a:t>변화에도 어느 </a:t>
                </a:r>
                <a:r>
                  <a:rPr lang="ko-KR" altLang="en-US" dirty="0" smtClean="0"/>
                  <a:t>정도 강인성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1634"/>
            <a:ext cx="2457450" cy="507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70361"/>
            <a:ext cx="4957763" cy="1178719"/>
          </a:xfrm>
          <a:prstGeom prst="roundRect">
            <a:avLst>
              <a:gd name="adj" fmla="val 104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전체 과정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5658863" cy="1944216"/>
          </a:xfrm>
          <a:prstGeom prst="roundRect">
            <a:avLst>
              <a:gd name="adj" fmla="val 72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76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67544" y="557090"/>
            <a:ext cx="7325591" cy="6336294"/>
            <a:chOff x="611560" y="659242"/>
            <a:chExt cx="8058150" cy="90041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659242"/>
              <a:ext cx="8058150" cy="29908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47432"/>
            <a:stretch/>
          </p:blipFill>
          <p:spPr>
            <a:xfrm>
              <a:off x="666312" y="3554729"/>
              <a:ext cx="8001000" cy="6108646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067944" y="1234488"/>
            <a:ext cx="983649" cy="250296"/>
          </a:xfrm>
          <a:prstGeom prst="wedgeRoundRectCallout">
            <a:avLst>
              <a:gd name="adj1" fmla="val -49790"/>
              <a:gd name="adj2" fmla="val 18601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방향 마스크 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976631" y="2391407"/>
            <a:ext cx="2965415" cy="821569"/>
            <a:chOff x="2976631" y="2391407"/>
            <a:chExt cx="2965415" cy="821569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4860032" y="2769559"/>
              <a:ext cx="1082014" cy="443417"/>
            </a:xfrm>
            <a:prstGeom prst="wedgeRoundRectCallout">
              <a:avLst>
                <a:gd name="adj1" fmla="val -157686"/>
                <a:gd name="adj2" fmla="val 2434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</a:rPr>
                <a:t>곱 행렬 계산</a:t>
              </a:r>
              <a:endParaRPr lang="en-US" altLang="ko-KR" sz="1100" dirty="0" smtClean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accent4">
                      <a:lumMod val="50000"/>
                    </a:schemeClr>
                  </a:solidFill>
                </a:rPr>
                <a:t>(dx</a:t>
              </a:r>
              <a:r>
                <a:rPr lang="en-US" altLang="ko-KR" sz="1100" baseline="30000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  <a:r>
                <a:rPr lang="en-US" altLang="ko-KR" sz="1100" dirty="0">
                  <a:solidFill>
                    <a:schemeClr val="accent4">
                      <a:lumMod val="50000"/>
                    </a:schemeClr>
                  </a:solidFill>
                </a:rPr>
                <a:t>, dy</a:t>
              </a:r>
              <a:r>
                <a:rPr lang="en-US" altLang="ko-KR" sz="1100" baseline="30000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  <a:r>
                <a:rPr lang="en-US" altLang="ko-KR" sz="1100" dirty="0">
                  <a:solidFill>
                    <a:schemeClr val="accent4">
                      <a:lumMod val="50000"/>
                    </a:schemeClr>
                  </a:solidFill>
                </a:rPr>
                <a:t>, </a:t>
              </a:r>
              <a:r>
                <a:rPr lang="en-US" altLang="ko-KR" sz="1100" dirty="0" err="1">
                  <a:solidFill>
                    <a:schemeClr val="accent4">
                      <a:lumMod val="50000"/>
                    </a:schemeClr>
                  </a:solidFill>
                </a:rPr>
                <a:t>dxy</a:t>
              </a:r>
              <a:r>
                <a:rPr lang="en-US" altLang="ko-KR" sz="1100" dirty="0">
                  <a:solidFill>
                    <a:schemeClr val="accent4">
                      <a:lumMod val="50000"/>
                    </a:schemeClr>
                  </a:solidFill>
                </a:rPr>
                <a:t>)</a:t>
              </a:r>
              <a:endParaRPr lang="en-US" altLang="ko-KR" sz="11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976631" y="2391407"/>
              <a:ext cx="705891" cy="705891"/>
            </a:xfrm>
            <a:prstGeom prst="roundRect">
              <a:avLst>
                <a:gd name="adj" fmla="val 2699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모서리가 둥근 사각형 설명선 13"/>
          <p:cNvSpPr/>
          <p:nvPr/>
        </p:nvSpPr>
        <p:spPr>
          <a:xfrm>
            <a:off x="6588224" y="4293096"/>
            <a:ext cx="1309237" cy="403106"/>
          </a:xfrm>
          <a:prstGeom prst="wedgeRoundRectCallout">
            <a:avLst>
              <a:gd name="adj1" fmla="val -114992"/>
              <a:gd name="adj2" fmla="val -45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해리스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검출 행렬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0~100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정규화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87130" y="5529938"/>
            <a:ext cx="1742595" cy="275326"/>
          </a:xfrm>
          <a:prstGeom prst="wedgeRoundRectCallout">
            <a:avLst>
              <a:gd name="adj1" fmla="val 49830"/>
              <a:gd name="adj2" fmla="val 24469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반지름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인 녹색 원 표시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854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10.1 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10.1.1 </a:t>
            </a:r>
            <a:r>
              <a:rPr lang="ko-KR" altLang="en-US" dirty="0" err="1"/>
              <a:t>허프</a:t>
            </a:r>
            <a:r>
              <a:rPr lang="ko-KR" altLang="en-US" dirty="0"/>
              <a:t> 변환의 </a:t>
            </a:r>
            <a:r>
              <a:rPr lang="ko-KR" altLang="en-US" dirty="0" err="1" smtClean="0"/>
              <a:t>좌표계</a:t>
            </a:r>
            <a:endParaRPr lang="en-US" altLang="ko-KR" dirty="0"/>
          </a:p>
          <a:p>
            <a:r>
              <a:rPr lang="en-US" altLang="ko-KR" dirty="0"/>
              <a:t>10.1.2 </a:t>
            </a:r>
            <a:r>
              <a:rPr lang="ko-KR" altLang="en-US" dirty="0" err="1"/>
              <a:t>허프</a:t>
            </a:r>
            <a:r>
              <a:rPr lang="ko-KR" altLang="en-US" dirty="0"/>
              <a:t> 변환의 전체 과정 </a:t>
            </a:r>
            <a:endParaRPr lang="en-US" altLang="ko-KR" dirty="0"/>
          </a:p>
          <a:p>
            <a:r>
              <a:rPr lang="en-US" altLang="ko-KR" dirty="0"/>
              <a:t>10.1.3 </a:t>
            </a:r>
            <a:r>
              <a:rPr lang="ko-KR" altLang="en-US" dirty="0" err="1"/>
              <a:t>허프</a:t>
            </a:r>
            <a:r>
              <a:rPr lang="ko-KR" altLang="en-US" dirty="0"/>
              <a:t> 누적 행렬 구성 </a:t>
            </a:r>
            <a:endParaRPr lang="en-US" altLang="ko-KR" dirty="0"/>
          </a:p>
          <a:p>
            <a:r>
              <a:rPr lang="en-US" altLang="ko-KR" dirty="0"/>
              <a:t>10.1.4 </a:t>
            </a:r>
            <a:r>
              <a:rPr lang="ko-KR" altLang="en-US" dirty="0" err="1"/>
              <a:t>허프</a:t>
            </a:r>
            <a:r>
              <a:rPr lang="ko-KR" altLang="en-US" dirty="0"/>
              <a:t> 누적 행렬의 지역 최댓값 선정 </a:t>
            </a:r>
            <a:endParaRPr lang="en-US" altLang="ko-KR" dirty="0"/>
          </a:p>
          <a:p>
            <a:r>
              <a:rPr lang="en-US" altLang="ko-KR" dirty="0"/>
              <a:t>10.1.5 </a:t>
            </a:r>
            <a:r>
              <a:rPr lang="ko-KR" altLang="en-US" dirty="0" err="1"/>
              <a:t>임계값</a:t>
            </a:r>
            <a:r>
              <a:rPr lang="ko-KR" altLang="en-US" dirty="0"/>
              <a:t> 이상인 </a:t>
            </a:r>
            <a:r>
              <a:rPr lang="ko-KR" altLang="en-US" dirty="0" err="1"/>
              <a:t>누적값</a:t>
            </a:r>
            <a:r>
              <a:rPr lang="en-US" altLang="ko-KR" dirty="0"/>
              <a:t>(</a:t>
            </a:r>
            <a:r>
              <a:rPr lang="ko-KR" altLang="en-US" dirty="0"/>
              <a:t>직선</a:t>
            </a:r>
            <a:r>
              <a:rPr lang="en-US" altLang="ko-KR" dirty="0"/>
              <a:t>) </a:t>
            </a:r>
            <a:r>
              <a:rPr lang="ko-KR" altLang="en-US" dirty="0"/>
              <a:t>선별 </a:t>
            </a:r>
            <a:endParaRPr lang="en-US" altLang="ko-KR" dirty="0"/>
          </a:p>
          <a:p>
            <a:r>
              <a:rPr lang="en-US" altLang="ko-KR" dirty="0"/>
              <a:t>10.1.6 </a:t>
            </a:r>
            <a:r>
              <a:rPr lang="ko-KR" altLang="en-US" dirty="0"/>
              <a:t>직선을 </a:t>
            </a:r>
            <a:r>
              <a:rPr lang="ko-KR" altLang="en-US" dirty="0" err="1"/>
              <a:t>누적값</a:t>
            </a:r>
            <a:r>
              <a:rPr lang="ko-KR" altLang="en-US" dirty="0"/>
              <a:t> 기준으로 내림차순 정렬 </a:t>
            </a:r>
            <a:endParaRPr lang="en-US" altLang="ko-KR" dirty="0"/>
          </a:p>
          <a:p>
            <a:r>
              <a:rPr lang="en-US" altLang="ko-KR" dirty="0"/>
              <a:t>10.1.7 </a:t>
            </a:r>
            <a:r>
              <a:rPr lang="ko-KR" altLang="en-US" dirty="0"/>
              <a:t>최종 완성 프로그램 </a:t>
            </a:r>
            <a:endParaRPr lang="en-US" altLang="ko-KR" dirty="0"/>
          </a:p>
          <a:p>
            <a:r>
              <a:rPr lang="en-US" altLang="ko-KR" dirty="0"/>
              <a:t>10.1.8 </a:t>
            </a:r>
            <a:r>
              <a:rPr lang="ko-KR" altLang="en-US" dirty="0"/>
              <a:t>멀티 </a:t>
            </a:r>
            <a:r>
              <a:rPr lang="ko-KR" altLang="en-US" dirty="0" err="1"/>
              <a:t>하네스의</a:t>
            </a:r>
            <a:r>
              <a:rPr lang="ko-KR" altLang="en-US" dirty="0"/>
              <a:t> 전처리 </a:t>
            </a:r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69168" y="692696"/>
            <a:ext cx="7315200" cy="6116665"/>
            <a:chOff x="489592" y="630561"/>
            <a:chExt cx="8046720" cy="740116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592" y="5821926"/>
              <a:ext cx="8039100" cy="22098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399" t="55149" r="-399" b="-919"/>
            <a:stretch/>
          </p:blipFill>
          <p:spPr>
            <a:xfrm>
              <a:off x="535312" y="630561"/>
              <a:ext cx="8001000" cy="531872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91880" y="609319"/>
            <a:ext cx="2170835" cy="443417"/>
          </a:xfrm>
          <a:prstGeom prst="wedgeRoundRectCallout">
            <a:avLst>
              <a:gd name="adj1" fmla="val -70977"/>
              <a:gd name="adj2" fmla="val 1935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트랙바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콜백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함수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이벤트시마다 영상에 코너 표시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57968" y="5920680"/>
            <a:ext cx="1654212" cy="302859"/>
          </a:xfrm>
          <a:prstGeom prst="wedgeRoundRectCallout">
            <a:avLst>
              <a:gd name="adj1" fmla="val -41892"/>
              <a:gd name="adj2" fmla="val 8290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트랙바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콜백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함수 등록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2739084"/>
            <a:ext cx="920645" cy="302859"/>
          </a:xfrm>
          <a:prstGeom prst="wedgeRoundRectCallout">
            <a:avLst>
              <a:gd name="adj1" fmla="val -162937"/>
              <a:gd name="adj2" fmla="val -7454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오른쪽 영역</a:t>
            </a:r>
            <a:endParaRPr lang="en-US" altLang="ko-KR" sz="11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57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</a:t>
            </a:r>
            <a:r>
              <a:rPr lang="ko-KR" altLang="en-US" dirty="0"/>
              <a:t>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6269182" cy="30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 k-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10.3.1 k-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분류기의 </a:t>
            </a:r>
            <a:r>
              <a:rPr lang="ko-KR" altLang="en-US" dirty="0" smtClean="0"/>
              <a:t>이해</a:t>
            </a:r>
            <a:endParaRPr lang="en-US" altLang="ko-KR" dirty="0"/>
          </a:p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r>
              <a:rPr lang="en-US" altLang="ko-KR" dirty="0" smtClean="0"/>
              <a:t>10.3.3 </a:t>
            </a:r>
            <a:r>
              <a:rPr lang="en-US" altLang="ko-KR" dirty="0"/>
              <a:t>k-NN </a:t>
            </a:r>
            <a:r>
              <a:rPr lang="ko-KR" altLang="en-US" dirty="0" smtClean="0"/>
              <a:t>응용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4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10.3.1 k-</a:t>
            </a:r>
            <a:r>
              <a:rPr lang="ko-KR" altLang="en-US" smtClean="0"/>
              <a:t>최근접 이웃 분류기의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이웃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기존에 가지고 있는 데이터들을 일정한 규칙에 의해 분류된 상태에서 새로운 입력 데이터의 종류를 예측하는 분류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학습 클래스의 샘플들과 새 샘플의 거리가 가장 가까운</a:t>
            </a:r>
            <a:r>
              <a:rPr lang="en-US" altLang="ko-KR" dirty="0" smtClean="0"/>
              <a:t>(nearest)</a:t>
            </a:r>
            <a:r>
              <a:rPr lang="ko-KR" altLang="en-US" dirty="0" smtClean="0"/>
              <a:t>클래스로 분류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가장 가까운 거리</a:t>
            </a:r>
            <a:r>
              <a:rPr lang="en-US" altLang="ko-KR" dirty="0" smtClean="0"/>
              <a:t>’</a:t>
            </a:r>
          </a:p>
          <a:p>
            <a:pPr lvl="3"/>
            <a:r>
              <a:rPr lang="ko-KR" altLang="en-US" dirty="0" smtClean="0"/>
              <a:t>미지의 샘플과 학습 클래스 샘플간의 유사도가 가장 높은 것을 의미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유클리드</a:t>
            </a:r>
            <a:r>
              <a:rPr lang="ko-KR" altLang="en-US" dirty="0" smtClean="0"/>
              <a:t> 거리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euclidean</a:t>
            </a:r>
            <a:r>
              <a:rPr lang="en-US" altLang="ko-KR" dirty="0" smtClean="0"/>
              <a:t> distance), </a:t>
            </a:r>
            <a:r>
              <a:rPr lang="ko-KR" altLang="en-US" dirty="0" err="1" smtClean="0"/>
              <a:t>해밍</a:t>
            </a:r>
            <a:r>
              <a:rPr lang="ko-KR" altLang="en-US" dirty="0" smtClean="0"/>
              <a:t> 거리</a:t>
            </a:r>
            <a:r>
              <a:rPr lang="en-US" altLang="ko-KR" dirty="0" smtClean="0"/>
              <a:t>(hamming distance),</a:t>
            </a:r>
            <a:r>
              <a:rPr lang="ko-KR" altLang="en-US" dirty="0" smtClean="0"/>
              <a:t>차분 절대값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10.3.1 k-</a:t>
            </a:r>
            <a:r>
              <a:rPr lang="ko-KR" altLang="en-US" smtClean="0"/>
              <a:t>최근접 이웃 분류기의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k-</a:t>
            </a:r>
            <a:r>
              <a:rPr lang="ko-KR" altLang="en-US" smtClean="0"/>
              <a:t>최근접 이웃 분류</a:t>
            </a:r>
            <a:r>
              <a:rPr lang="en-US" altLang="ko-KR" smtClean="0"/>
              <a:t>(k‐Nearest Neighbors: k-NN)</a:t>
            </a:r>
          </a:p>
          <a:p>
            <a:pPr lvl="1"/>
            <a:r>
              <a:rPr lang="ko-KR" altLang="en-US" smtClean="0"/>
              <a:t>학습된 클래스들에서 여러 개</a:t>
            </a:r>
            <a:r>
              <a:rPr lang="en-US" altLang="ko-KR" smtClean="0"/>
              <a:t>(k)</a:t>
            </a:r>
            <a:r>
              <a:rPr lang="ko-KR" altLang="en-US" smtClean="0"/>
              <a:t>의 가까운 이웃을 선출하고 이를 이용하여 미지의 샘플들을 분류하는 방법</a:t>
            </a:r>
            <a:endParaRPr lang="en-US" altLang="ko-KR" smtClean="0"/>
          </a:p>
          <a:p>
            <a:pPr lvl="3"/>
            <a:endParaRPr lang="en-US" altLang="ko-KR" smtClean="0"/>
          </a:p>
          <a:p>
            <a:pPr lvl="1"/>
            <a:r>
              <a:rPr lang="en-US" altLang="ko-KR" smtClean="0"/>
              <a:t>k</a:t>
            </a:r>
            <a:r>
              <a:rPr lang="ko-KR" altLang="en-US" smtClean="0"/>
              <a:t>가 </a:t>
            </a:r>
            <a:r>
              <a:rPr lang="en-US" altLang="ko-KR" smtClean="0"/>
              <a:t>3</a:t>
            </a:r>
            <a:r>
              <a:rPr lang="ko-KR" altLang="en-US" smtClean="0"/>
              <a:t>일 경우</a:t>
            </a:r>
            <a:endParaRPr lang="en-US" altLang="ko-KR" smtClean="0"/>
          </a:p>
          <a:p>
            <a:pPr lvl="2"/>
            <a:r>
              <a:rPr lang="ko-KR" altLang="en-US" smtClean="0"/>
              <a:t>미지 샘플 주변 가장 가까운 이웃 </a:t>
            </a:r>
            <a:r>
              <a:rPr lang="en-US" altLang="ko-KR" smtClean="0"/>
              <a:t>3</a:t>
            </a:r>
            <a:r>
              <a:rPr lang="ko-KR" altLang="en-US" smtClean="0"/>
              <a:t>개 선출 </a:t>
            </a:r>
            <a:endParaRPr lang="en-US" altLang="ko-KR" smtClean="0"/>
          </a:p>
          <a:p>
            <a:pPr lvl="2"/>
            <a:r>
              <a:rPr lang="ko-KR" altLang="en-US" smtClean="0"/>
              <a:t>이 중 많은 수의 샘플을 가진 클래스로 미지의 샘플 분류</a:t>
            </a:r>
            <a:endParaRPr lang="en-US" altLang="ko-KR" smtClean="0"/>
          </a:p>
          <a:p>
            <a:pPr lvl="2"/>
            <a:r>
              <a:rPr lang="en-US" altLang="ko-KR" smtClean="0"/>
              <a:t>A</a:t>
            </a:r>
            <a:r>
              <a:rPr lang="ko-KR" altLang="en-US" smtClean="0"/>
              <a:t>클래스 샘플 </a:t>
            </a:r>
            <a:r>
              <a:rPr lang="en-US" altLang="ko-KR" smtClean="0"/>
              <a:t>2</a:t>
            </a:r>
            <a:r>
              <a:rPr lang="ko-KR" altLang="en-US" smtClean="0"/>
              <a:t>개</a:t>
            </a:r>
            <a:r>
              <a:rPr lang="en-US" altLang="ko-KR" smtClean="0"/>
              <a:t>, B</a:t>
            </a:r>
            <a:r>
              <a:rPr lang="ko-KR" altLang="en-US" smtClean="0"/>
              <a:t>클래스 샘플 </a:t>
            </a:r>
            <a:r>
              <a:rPr lang="en-US" altLang="ko-KR" smtClean="0"/>
              <a:t>1</a:t>
            </a:r>
            <a:r>
              <a:rPr lang="ko-KR" altLang="en-US" smtClean="0"/>
              <a:t>개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>
                <a:sym typeface="Wingdings" panose="05000000000000000000" pitchFamily="2" charset="2"/>
              </a:rPr>
              <a:t> </a:t>
            </a:r>
            <a:r>
              <a:rPr lang="en-US" altLang="ko-KR" smtClean="0">
                <a:sym typeface="Wingdings" panose="05000000000000000000" pitchFamily="2" charset="2"/>
              </a:rPr>
              <a:t>A</a:t>
            </a:r>
            <a:r>
              <a:rPr lang="ko-KR" altLang="en-US" smtClean="0">
                <a:sym typeface="Wingdings" panose="05000000000000000000" pitchFamily="2" charset="2"/>
              </a:rPr>
              <a:t>클래스 분류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4"/>
            <a:endParaRPr lang="ko-KR" altLang="en-US" smtClean="0"/>
          </a:p>
          <a:p>
            <a:pPr lvl="1"/>
            <a:r>
              <a:rPr lang="en-US" altLang="ko-KR" smtClean="0"/>
              <a:t>k</a:t>
            </a:r>
            <a:r>
              <a:rPr lang="ko-KR" altLang="en-US" smtClean="0"/>
              <a:t>가 </a:t>
            </a:r>
            <a:r>
              <a:rPr lang="en-US" altLang="ko-KR" smtClean="0"/>
              <a:t>5</a:t>
            </a:r>
            <a:r>
              <a:rPr lang="ko-KR" altLang="en-US" smtClean="0"/>
              <a:t>일 경우</a:t>
            </a:r>
            <a:endParaRPr lang="en-US" altLang="ko-KR" smtClean="0"/>
          </a:p>
          <a:p>
            <a:pPr lvl="2"/>
            <a:r>
              <a:rPr lang="ko-KR" altLang="en-US" smtClean="0"/>
              <a:t>실선 큰 원내에 있는 가장 가까운 이웃 </a:t>
            </a:r>
            <a:r>
              <a:rPr lang="en-US" altLang="ko-KR" smtClean="0"/>
              <a:t>5</a:t>
            </a:r>
            <a:r>
              <a:rPr lang="ko-KR" altLang="en-US" smtClean="0"/>
              <a:t>개 선출</a:t>
            </a:r>
            <a:endParaRPr lang="en-US" altLang="ko-KR" smtClean="0"/>
          </a:p>
          <a:p>
            <a:pPr lvl="2"/>
            <a:r>
              <a:rPr lang="en-US" altLang="ko-KR" smtClean="0"/>
              <a:t>2</a:t>
            </a:r>
            <a:r>
              <a:rPr lang="ko-KR" altLang="en-US" smtClean="0"/>
              <a:t>개 </a:t>
            </a:r>
            <a:r>
              <a:rPr lang="en-US" altLang="ko-KR" smtClean="0"/>
              <a:t>A </a:t>
            </a:r>
            <a:r>
              <a:rPr lang="ko-KR" altLang="en-US" smtClean="0"/>
              <a:t>클래스</a:t>
            </a:r>
            <a:r>
              <a:rPr lang="en-US" altLang="ko-KR" smtClean="0"/>
              <a:t>, 3</a:t>
            </a:r>
            <a:r>
              <a:rPr lang="ko-KR" altLang="en-US" smtClean="0"/>
              <a:t>개 </a:t>
            </a:r>
            <a:r>
              <a:rPr lang="en-US" altLang="ko-KR" smtClean="0"/>
              <a:t>B </a:t>
            </a:r>
            <a:r>
              <a:rPr lang="ko-KR" altLang="en-US" smtClean="0"/>
              <a:t>클래스 </a:t>
            </a:r>
            <a:r>
              <a:rPr lang="en-US" altLang="ko-KR" smtClean="0">
                <a:sym typeface="Wingdings" panose="05000000000000000000" pitchFamily="2" charset="2"/>
              </a:rPr>
              <a:t> B</a:t>
            </a:r>
            <a:r>
              <a:rPr lang="ko-KR" altLang="en-US" smtClean="0">
                <a:sym typeface="Wingdings" panose="05000000000000000000" pitchFamily="2" charset="2"/>
              </a:rPr>
              <a:t>클래스로 분류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449" r="9161"/>
          <a:stretch/>
        </p:blipFill>
        <p:spPr>
          <a:xfrm>
            <a:off x="4860032" y="3212976"/>
            <a:ext cx="4189096" cy="3195992"/>
          </a:xfrm>
          <a:prstGeom prst="roundRect">
            <a:avLst>
              <a:gd name="adj" fmla="val 295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28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0561"/>
          <a:stretch/>
        </p:blipFill>
        <p:spPr>
          <a:xfrm>
            <a:off x="1184219" y="620688"/>
            <a:ext cx="6628141" cy="52153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405893" y="2462715"/>
            <a:ext cx="812933" cy="302859"/>
          </a:xfrm>
          <a:prstGeom prst="wedgeRoundRectCallout">
            <a:avLst>
              <a:gd name="adj1" fmla="val -16467"/>
              <a:gd name="adj2" fmla="val 12036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반환 행렬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5496" y="3417631"/>
            <a:ext cx="1658019" cy="443417"/>
          </a:xfrm>
          <a:prstGeom prst="wedgeRoundRectCallout">
            <a:avLst>
              <a:gd name="adj1" fmla="val 59813"/>
              <a:gd name="adj2" fmla="val 8012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행렬 원소에 정규분포를 따르는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임의값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지정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860032" y="4653136"/>
            <a:ext cx="1742595" cy="302859"/>
          </a:xfrm>
          <a:prstGeom prst="wedgeRoundRectCallout">
            <a:avLst>
              <a:gd name="adj1" fmla="val -77124"/>
              <a:gd name="adj2" fmla="val -7240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두 그룹에 레이블 값 지정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916901" y="1450512"/>
            <a:ext cx="2319395" cy="250296"/>
          </a:xfrm>
          <a:prstGeom prst="wedgeRoundRectCallout">
            <a:avLst>
              <a:gd name="adj1" fmla="val -59260"/>
              <a:gd name="adj2" fmla="val 29815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반지름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의 원 표시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점으로 표시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52171" y="908720"/>
            <a:ext cx="6628141" cy="2688075"/>
            <a:chOff x="827584" y="1041210"/>
            <a:chExt cx="6628141" cy="26880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2391062"/>
              <a:ext cx="6620268" cy="133822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79439"/>
            <a:stretch/>
          </p:blipFill>
          <p:spPr>
            <a:xfrm>
              <a:off x="827584" y="1041210"/>
              <a:ext cx="6628141" cy="134985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10.3.2 k-NN</a:t>
            </a:r>
            <a:r>
              <a:rPr lang="ko-KR" altLang="en-US" smtClean="0"/>
              <a:t>을 위한 </a:t>
            </a:r>
            <a:r>
              <a:rPr lang="en-US" altLang="ko-KR" smtClean="0"/>
              <a:t>KNearest </a:t>
            </a:r>
            <a:r>
              <a:rPr lang="ko-KR" altLang="en-US" smtClean="0"/>
              <a:t>클래스의 이해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149080"/>
            <a:ext cx="2389369" cy="2566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528" y="4149080"/>
            <a:ext cx="2389369" cy="2566795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6372028" y="1611900"/>
            <a:ext cx="1584177" cy="302859"/>
          </a:xfrm>
          <a:prstGeom prst="wedgeRoundRectCallout">
            <a:avLst>
              <a:gd name="adj1" fmla="val -120948"/>
              <a:gd name="adj2" fmla="val 2234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분류된 좌표들에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색지정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557035" y="2548453"/>
            <a:ext cx="1584177" cy="302859"/>
          </a:xfrm>
          <a:prstGeom prst="wedgeRoundRectCallout">
            <a:avLst>
              <a:gd name="adj1" fmla="val -97283"/>
              <a:gd name="adj2" fmla="val -18296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좌표들을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400x400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크기 영상으로 형태 변경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475656" y="3774213"/>
            <a:ext cx="2319395" cy="302859"/>
          </a:xfrm>
          <a:prstGeom prst="wedgeRoundRectCallout">
            <a:avLst>
              <a:gd name="adj1" fmla="val -43665"/>
              <a:gd name="adj2" fmla="val 11063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K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를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7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로 지정하여 분류 수행 결과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499992" y="3774213"/>
            <a:ext cx="2473571" cy="302859"/>
          </a:xfrm>
          <a:prstGeom prst="wedgeRoundRectCallout">
            <a:avLst>
              <a:gd name="adj1" fmla="val -41389"/>
              <a:gd name="adj2" fmla="val 11063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K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를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15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로 지정하여 분류 수행 결과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347991" y="4752576"/>
            <a:ext cx="983649" cy="275326"/>
          </a:xfrm>
          <a:prstGeom prst="wedgeRoundRectCallout">
            <a:avLst>
              <a:gd name="adj1" fmla="val 89539"/>
              <a:gd name="adj2" fmla="val 8220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>
                <a:solidFill>
                  <a:schemeClr val="accent4">
                    <a:lumMod val="50000"/>
                  </a:schemeClr>
                </a:solidFill>
              </a:rPr>
              <a:t>학습데이터들</a:t>
            </a:r>
            <a:endParaRPr lang="en-US" altLang="ko-KR" sz="105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501151" y="6212197"/>
            <a:ext cx="983649" cy="302859"/>
          </a:xfrm>
          <a:prstGeom prst="wedgeRoundRectCallout">
            <a:avLst>
              <a:gd name="adj1" fmla="val 68412"/>
              <a:gd name="adj2" fmla="val -13841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>
                <a:solidFill>
                  <a:schemeClr val="accent4">
                    <a:lumMod val="50000"/>
                  </a:schemeClr>
                </a:solidFill>
              </a:rPr>
              <a:t>학습데이터들</a:t>
            </a:r>
            <a:endParaRPr lang="en-US" altLang="ko-KR" sz="105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444810" y="4540670"/>
            <a:ext cx="1775912" cy="461265"/>
            <a:chOff x="6444810" y="4540670"/>
            <a:chExt cx="1775912" cy="461265"/>
          </a:xfrm>
        </p:grpSpPr>
        <p:sp>
          <p:nvSpPr>
            <p:cNvPr id="21" name="모서리가 둥근 사각형 설명선 20"/>
            <p:cNvSpPr/>
            <p:nvPr/>
          </p:nvSpPr>
          <p:spPr>
            <a:xfrm>
              <a:off x="6444810" y="4540670"/>
              <a:ext cx="1775912" cy="461265"/>
            </a:xfrm>
            <a:prstGeom prst="wedgeRoundRectCallout">
              <a:avLst>
                <a:gd name="adj1" fmla="val -89732"/>
                <a:gd name="adj2" fmla="val -51185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accent4">
                      <a:lumMod val="50000"/>
                    </a:schemeClr>
                  </a:solidFill>
                </a:rPr>
                <a:t>영상 </a:t>
              </a:r>
              <a:r>
                <a:rPr lang="ko-KR" altLang="en-US" sz="1050" dirty="0">
                  <a:solidFill>
                    <a:schemeClr val="accent4">
                      <a:lumMod val="50000"/>
                    </a:schemeClr>
                  </a:solidFill>
                </a:rPr>
                <a:t>좌표들에 분류 </a:t>
              </a:r>
              <a:r>
                <a:rPr lang="ko-KR" altLang="en-US" sz="1050" dirty="0" smtClean="0">
                  <a:solidFill>
                    <a:schemeClr val="accent4">
                      <a:lumMod val="50000"/>
                    </a:schemeClr>
                  </a:solidFill>
                </a:rPr>
                <a:t>수행</a:t>
              </a:r>
              <a:endParaRPr lang="en-US" altLang="ko-KR" sz="1050" dirty="0" smtClean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050" dirty="0" smtClean="0">
                  <a:solidFill>
                    <a:schemeClr val="accent4">
                      <a:lumMod val="50000"/>
                    </a:schemeClr>
                  </a:solidFill>
                </a:rPr>
                <a:t>– </a:t>
              </a:r>
              <a:r>
                <a:rPr lang="ko-KR" altLang="en-US" sz="1050" dirty="0" err="1">
                  <a:solidFill>
                    <a:schemeClr val="accent4">
                      <a:lumMod val="50000"/>
                    </a:schemeClr>
                  </a:solidFill>
                </a:rPr>
                <a:t>분류결과를</a:t>
              </a:r>
              <a:r>
                <a:rPr lang="ko-KR" altLang="en-US" sz="1050" dirty="0">
                  <a:solidFill>
                    <a:schemeClr val="accent4">
                      <a:lumMod val="50000"/>
                    </a:schemeClr>
                  </a:solidFill>
                </a:rPr>
                <a:t> 색상으로 </a:t>
              </a:r>
              <a:r>
                <a:rPr lang="ko-KR" altLang="en-US" sz="1050" dirty="0" smtClean="0">
                  <a:solidFill>
                    <a:schemeClr val="accent4">
                      <a:lumMod val="50000"/>
                    </a:schemeClr>
                  </a:solidFill>
                </a:rPr>
                <a:t>표시</a:t>
              </a:r>
              <a:endParaRPr lang="en-US" altLang="ko-KR" sz="1050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3" name="모서리가 둥근 사각형 설명선 22"/>
            <p:cNvSpPr/>
            <p:nvPr/>
          </p:nvSpPr>
          <p:spPr>
            <a:xfrm>
              <a:off x="6444810" y="4540670"/>
              <a:ext cx="1775912" cy="461265"/>
            </a:xfrm>
            <a:prstGeom prst="wedgeRoundRectCallout">
              <a:avLst>
                <a:gd name="adj1" fmla="val -65532"/>
                <a:gd name="adj2" fmla="val 119299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accent4">
                      <a:lumMod val="50000"/>
                    </a:schemeClr>
                  </a:solidFill>
                </a:rPr>
                <a:t>영상 </a:t>
              </a:r>
              <a:r>
                <a:rPr lang="ko-KR" altLang="en-US" sz="1050" dirty="0">
                  <a:solidFill>
                    <a:schemeClr val="accent4">
                      <a:lumMod val="50000"/>
                    </a:schemeClr>
                  </a:solidFill>
                </a:rPr>
                <a:t>좌표들에 분류 </a:t>
              </a:r>
              <a:r>
                <a:rPr lang="ko-KR" altLang="en-US" sz="1050" dirty="0" smtClean="0">
                  <a:solidFill>
                    <a:schemeClr val="accent4">
                      <a:lumMod val="50000"/>
                    </a:schemeClr>
                  </a:solidFill>
                </a:rPr>
                <a:t>수행</a:t>
              </a:r>
              <a:endParaRPr lang="en-US" altLang="ko-KR" sz="1050" dirty="0" smtClean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050" dirty="0" smtClean="0">
                  <a:solidFill>
                    <a:schemeClr val="accent4">
                      <a:lumMod val="50000"/>
                    </a:schemeClr>
                  </a:solidFill>
                </a:rPr>
                <a:t>– </a:t>
              </a:r>
              <a:r>
                <a:rPr lang="ko-KR" altLang="en-US" sz="1050" dirty="0" err="1">
                  <a:solidFill>
                    <a:schemeClr val="accent4">
                      <a:lumMod val="50000"/>
                    </a:schemeClr>
                  </a:solidFill>
                </a:rPr>
                <a:t>분류결과를</a:t>
              </a:r>
              <a:r>
                <a:rPr lang="ko-KR" altLang="en-US" sz="1050" dirty="0">
                  <a:solidFill>
                    <a:schemeClr val="accent4">
                      <a:lumMod val="50000"/>
                    </a:schemeClr>
                  </a:solidFill>
                </a:rPr>
                <a:t> 색상으로 </a:t>
              </a:r>
              <a:r>
                <a:rPr lang="ko-KR" altLang="en-US" sz="1050" dirty="0" smtClean="0">
                  <a:solidFill>
                    <a:schemeClr val="accent4">
                      <a:lumMod val="50000"/>
                    </a:schemeClr>
                  </a:solidFill>
                </a:rPr>
                <a:t>표시</a:t>
              </a:r>
              <a:endParaRPr lang="en-US" altLang="ko-KR" sz="1050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10.3.3 MNIST </a:t>
            </a:r>
            <a:r>
              <a:rPr lang="ko-KR" altLang="en-US" smtClean="0"/>
              <a:t>데이터 사용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MNIST(Modified National Institute of Standards and Technology) </a:t>
            </a:r>
            <a:r>
              <a:rPr lang="ko-KR" altLang="en-US" smtClean="0"/>
              <a:t>데이터셋</a:t>
            </a:r>
            <a:endParaRPr lang="en-US" altLang="ko-KR" smtClean="0"/>
          </a:p>
          <a:p>
            <a:pPr lvl="1"/>
            <a:r>
              <a:rPr lang="ko-KR" altLang="en-US" smtClean="0"/>
              <a:t>필기 숫자 영상으로 구성된 대형 데이터베이스</a:t>
            </a:r>
            <a:endParaRPr lang="en-US" altLang="ko-KR" smtClean="0"/>
          </a:p>
          <a:p>
            <a:pPr lvl="1"/>
            <a:r>
              <a:rPr lang="ko-KR" altLang="en-US" smtClean="0"/>
              <a:t>다양한 영상처리 시스템을 학습하기 위해 일반적으로 사용</a:t>
            </a:r>
            <a:endParaRPr lang="en-US" altLang="ko-KR" smtClean="0"/>
          </a:p>
          <a:p>
            <a:pPr lvl="1"/>
            <a:r>
              <a:rPr lang="ko-KR" altLang="en-US" smtClean="0"/>
              <a:t>다운로드 </a:t>
            </a:r>
            <a:r>
              <a:rPr lang="en-US" altLang="ko-KR" smtClean="0"/>
              <a:t>http://deeplearning.net/data/mnist/mnist.pkl.gz</a:t>
            </a:r>
            <a:endParaRPr lang="ko-KR" altLang="en-US" dirty="0"/>
          </a:p>
        </p:txBody>
      </p:sp>
      <p:pic>
        <p:nvPicPr>
          <p:cNvPr id="2050" name="Picture 2" descr="MNIST 알아보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1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10.3.3 MNIST </a:t>
            </a:r>
            <a:r>
              <a:rPr lang="ko-KR" altLang="en-US" dirty="0"/>
              <a:t>데이터 사용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40032" y="612081"/>
            <a:ext cx="7269480" cy="6273303"/>
            <a:chOff x="576128" y="763145"/>
            <a:chExt cx="7269480" cy="646339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128" y="763145"/>
              <a:ext cx="7269480" cy="430339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314" y="4989112"/>
              <a:ext cx="7158038" cy="2237423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3419872" y="1018464"/>
            <a:ext cx="1584177" cy="250296"/>
          </a:xfrm>
          <a:prstGeom prst="wedgeRoundRectCallout">
            <a:avLst>
              <a:gd name="adj1" fmla="val -106465"/>
              <a:gd name="adj2" fmla="val 8664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압축해제위한 모듈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912167" y="3212976"/>
            <a:ext cx="1584177" cy="250296"/>
          </a:xfrm>
          <a:prstGeom prst="wedgeRoundRectCallout">
            <a:avLst>
              <a:gd name="adj1" fmla="val -103427"/>
              <a:gd name="adj2" fmla="val 12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mnist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데이터셋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다운주소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014003" y="4713626"/>
            <a:ext cx="2806469" cy="227542"/>
          </a:xfrm>
          <a:prstGeom prst="wedgeRoundRectCallout">
            <a:avLst>
              <a:gd name="adj1" fmla="val -80642"/>
              <a:gd name="adj2" fmla="val 11548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전체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데이터중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랜덤하게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nsample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개 선택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10.3.3 MNIST </a:t>
            </a:r>
            <a:r>
              <a:rPr lang="ko-KR" altLang="en-US" dirty="0"/>
              <a:t>데이터 사용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8402" b="63967"/>
          <a:stretch/>
        </p:blipFill>
        <p:spPr>
          <a:xfrm>
            <a:off x="1391721" y="834801"/>
            <a:ext cx="6996703" cy="57797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632081" y="3322720"/>
            <a:ext cx="1190215" cy="250296"/>
          </a:xfrm>
          <a:prstGeom prst="wedgeRoundRectCallout">
            <a:avLst>
              <a:gd name="adj1" fmla="val -89756"/>
              <a:gd name="adj2" fmla="val 12510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knn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객체 생성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94523" y="4149080"/>
            <a:ext cx="1309237" cy="250296"/>
          </a:xfrm>
          <a:prstGeom prst="wedgeRoundRectCallout">
            <a:avLst>
              <a:gd name="adj1" fmla="val -73440"/>
              <a:gd name="adj2" fmla="val -12005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행이 하나의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샘플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55092" y="5554968"/>
            <a:ext cx="1309237" cy="250296"/>
          </a:xfrm>
          <a:prstGeom prst="wedgeRoundRectCallout">
            <a:avLst>
              <a:gd name="adj1" fmla="val -191069"/>
              <a:gd name="adj2" fmla="val -12486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차원 행렬이기에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91721" y="1124744"/>
            <a:ext cx="6982946" cy="5796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 eaLnBrk="0" fontAlgn="base" latinLnBrk="0" hangingPunc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AutoNum type="arabicPlain" startAt="24"/>
            </a:pPr>
            <a:r>
              <a:rPr lang="ko-KR" altLang="ko-KR" sz="14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train_data</a:t>
            </a:r>
            <a:r>
              <a:rPr lang="ko-KR" altLang="ko-KR" sz="1400" dirty="0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train_label</a:t>
            </a:r>
            <a:r>
              <a:rPr lang="ko-KR" altLang="ko-KR" sz="1400" dirty="0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 = </a:t>
            </a:r>
            <a:r>
              <a:rPr lang="ko-KR" altLang="ko-KR" sz="14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train_set</a:t>
            </a:r>
            <a:endParaRPr lang="en-US" altLang="ko-KR" sz="1400" dirty="0" smtClean="0">
              <a:solidFill>
                <a:srgbClr val="080808"/>
              </a:solidFill>
              <a:latin typeface="Times New Roman" panose="02020603050405020304" pitchFamily="18" charset="0"/>
              <a:ea typeface="JetBrains Mono"/>
              <a:cs typeface="Times New Roman" panose="02020603050405020304" pitchFamily="18" charset="0"/>
            </a:endParaRPr>
          </a:p>
          <a:p>
            <a:pPr marL="342900" lvl="0" indent="-342900" eaLnBrk="0" fontAlgn="base" latinLnBrk="0" hangingPunc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AutoNum type="arabicPlain" startAt="24"/>
            </a:pPr>
            <a:r>
              <a:rPr lang="ko-KR" altLang="ko-KR" sz="1400" dirty="0" err="1" smtClean="0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test_data</a:t>
            </a:r>
            <a:r>
              <a:rPr lang="ko-KR" altLang="ko-KR" sz="1400" dirty="0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, </a:t>
            </a:r>
            <a:r>
              <a:rPr lang="ko-KR" altLang="ko-KR" sz="1400" dirty="0" err="1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test_label</a:t>
            </a:r>
            <a:r>
              <a:rPr lang="ko-KR" altLang="ko-KR" sz="1400" dirty="0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 = </a:t>
            </a:r>
            <a:r>
              <a:rPr lang="ko-KR" altLang="ko-KR" sz="1400" dirty="0" err="1">
                <a:solidFill>
                  <a:srgbClr val="080808"/>
                </a:solidFill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test_set</a:t>
            </a:r>
            <a:endParaRPr lang="ko-KR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377964" y="1700808"/>
            <a:ext cx="6996703" cy="4842351"/>
            <a:chOff x="957843" y="1901001"/>
            <a:chExt cx="6996703" cy="484235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36303"/>
            <a:stretch/>
          </p:blipFill>
          <p:spPr>
            <a:xfrm>
              <a:off x="957843" y="1916832"/>
              <a:ext cx="6996703" cy="482453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960390" y="1901001"/>
              <a:ext cx="371250" cy="484235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26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27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28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29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30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31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ea typeface="JetBrains Mono"/>
                  <a:cs typeface="Times New Roman" panose="02020603050405020304" pitchFamily="18" charset="0"/>
                </a:rPr>
                <a:t>32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34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35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36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37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38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39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41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42</a:t>
              </a:r>
            </a:p>
            <a:p>
              <a:pPr lvl="0" eaLnBrk="0" fontAlgn="base" latinLnBrk="0" hangingPunct="0">
                <a:spcBef>
                  <a:spcPts val="200"/>
                </a:spcBef>
                <a:spcAft>
                  <a:spcPts val="190"/>
                </a:spcAft>
              </a:pPr>
              <a:r>
                <a:rPr lang="en-US" altLang="ko-KR" sz="1400" dirty="0" smtClean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  <a:endParaRPr lang="ko-KR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모서리가 둥근 사각형 설명선 12"/>
          <p:cNvSpPr/>
          <p:nvPr/>
        </p:nvSpPr>
        <p:spPr>
          <a:xfrm>
            <a:off x="184731" y="834801"/>
            <a:ext cx="570845" cy="577975"/>
          </a:xfrm>
          <a:prstGeom prst="wedgeRoundRectCallout">
            <a:avLst>
              <a:gd name="adj1" fmla="val 179396"/>
              <a:gd name="adj2" fmla="val 6250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오타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676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10.1 </a:t>
            </a:r>
            <a:r>
              <a:rPr lang="ko-KR" altLang="en-US" smtClean="0"/>
              <a:t>허프 변환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직선 검출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내에서 공간 구조를 분석하는데 유용한 도구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처리와 컴퓨터 비전분야에서 많은 연구 진행</a:t>
            </a:r>
            <a:endParaRPr lang="en-US" altLang="ko-KR" dirty="0" smtClean="0"/>
          </a:p>
          <a:p>
            <a:r>
              <a:rPr lang="ko-KR" altLang="en-US" dirty="0" smtClean="0"/>
              <a:t>다양한 응용에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차선 및 장애물 자동인식 시스템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차선 검출 </a:t>
            </a:r>
            <a:endParaRPr lang="en-US" altLang="ko-KR" dirty="0" smtClean="0"/>
          </a:p>
          <a:p>
            <a:pPr lvl="1"/>
            <a:r>
              <a:rPr lang="ko-KR" altLang="en-US" dirty="0"/>
              <a:t>스캐너의 </a:t>
            </a:r>
            <a:r>
              <a:rPr lang="ko-KR" altLang="en-US" dirty="0" smtClean="0"/>
              <a:t>기능을 </a:t>
            </a:r>
            <a:r>
              <a:rPr lang="ko-KR" altLang="en-US" dirty="0"/>
              <a:t>대신해 주는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/>
              <a:t>네 개 </a:t>
            </a:r>
            <a:r>
              <a:rPr lang="ko-KR" altLang="en-US" dirty="0" smtClean="0"/>
              <a:t>모서리 검출</a:t>
            </a:r>
          </a:p>
          <a:p>
            <a:pPr lvl="1"/>
            <a:endParaRPr lang="ko-KR" altLang="en-US" dirty="0"/>
          </a:p>
        </p:txBody>
      </p:sp>
      <p:pic>
        <p:nvPicPr>
          <p:cNvPr id="1026" name="_x115601232" descr="EMB00003ff05581"/>
          <p:cNvPicPr>
            <a:picLocks noChangeAspect="1" noChangeArrowheads="1"/>
          </p:cNvPicPr>
          <p:nvPr/>
        </p:nvPicPr>
        <p:blipFill>
          <a:blip r:embed="rId2" cstate="print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3"/>
          <a:stretch>
            <a:fillRect/>
          </a:stretch>
        </p:blipFill>
        <p:spPr bwMode="auto">
          <a:xfrm>
            <a:off x="4644008" y="2924944"/>
            <a:ext cx="157638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15601552" descr="EMB00003ff055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63"/>
          <a:stretch>
            <a:fillRect/>
          </a:stretch>
        </p:blipFill>
        <p:spPr bwMode="auto">
          <a:xfrm>
            <a:off x="1281758" y="2971378"/>
            <a:ext cx="2598738" cy="22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10.3.3 MNIST </a:t>
            </a:r>
            <a:r>
              <a:rPr lang="ko-KR" altLang="en-US" dirty="0"/>
              <a:t>데이터 사용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86041"/>
            <a:ext cx="4950249" cy="1307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14" y="2132856"/>
            <a:ext cx="2847112" cy="4568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50" y="2143655"/>
            <a:ext cx="2861878" cy="456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5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10.3.4 </a:t>
            </a:r>
            <a:r>
              <a:rPr lang="en-US" altLang="ko-KR" dirty="0"/>
              <a:t>k-NN </a:t>
            </a:r>
            <a:r>
              <a:rPr lang="ko-KR" altLang="en-US" dirty="0"/>
              <a:t>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k-NN</a:t>
            </a:r>
            <a:r>
              <a:rPr lang="ko-KR" altLang="en-US" dirty="0"/>
              <a:t>을 이용해서 숫자 영상에서 </a:t>
            </a:r>
            <a:r>
              <a:rPr lang="ko-KR" altLang="en-US" dirty="0" smtClean="0"/>
              <a:t>숫자 </a:t>
            </a:r>
            <a:r>
              <a:rPr lang="ko-KR" altLang="en-US" dirty="0"/>
              <a:t>인식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58775"/>
            <a:ext cx="6677025" cy="5086350"/>
          </a:xfrm>
          <a:prstGeom prst="roundRect">
            <a:avLst>
              <a:gd name="adj" fmla="val 554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0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학습 영상의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학습을 위한 숫자 영상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한글 파일로 작성  </a:t>
            </a:r>
            <a:r>
              <a:rPr lang="en-US" altLang="ko-KR" dirty="0" smtClean="0"/>
              <a:t>: ‘chap10/image/</a:t>
            </a:r>
            <a:r>
              <a:rPr lang="en-US" altLang="ko-KR" dirty="0" err="1" smtClean="0"/>
              <a:t>numbers.hwp</a:t>
            </a:r>
            <a:r>
              <a:rPr lang="en-US" altLang="ko-KR" dirty="0" smtClean="0"/>
              <a:t>’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5386499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376175" y="1567153"/>
            <a:ext cx="1644223" cy="510539"/>
          </a:xfrm>
          <a:prstGeom prst="wedgeRoundRectCallout">
            <a:avLst>
              <a:gd name="adj1" fmla="val -135890"/>
              <a:gd name="adj2" fmla="val 19794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train_numbers.png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파일로 저장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305" y="3312497"/>
            <a:ext cx="52101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학습 영상에서 셀 영상 분리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숫자 영상에서 각 숫자 영상의 셀 영상으로 분리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16202" y="1124744"/>
            <a:ext cx="7412182" cy="5746716"/>
            <a:chOff x="323174" y="1124744"/>
            <a:chExt cx="8153400" cy="661604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174" y="1124744"/>
              <a:ext cx="8153400" cy="53721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393" y="6454910"/>
              <a:ext cx="8001000" cy="1285875"/>
            </a:xfrm>
            <a:prstGeom prst="rect">
              <a:avLst/>
            </a:prstGeom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4355976" y="1893297"/>
            <a:ext cx="1808645" cy="383575"/>
          </a:xfrm>
          <a:prstGeom prst="wedgeRoundRectCallout">
            <a:avLst>
              <a:gd name="adj1" fmla="val -101324"/>
              <a:gd name="adj2" fmla="val 8883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</a:rPr>
              <a:t>숫자 셀 분리 함수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23899" y="5815379"/>
            <a:ext cx="2188461" cy="421933"/>
          </a:xfrm>
          <a:prstGeom prst="wedgeRoundRectCallout">
            <a:avLst>
              <a:gd name="adj1" fmla="val -78783"/>
              <a:gd name="adj2" fmla="val -13073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</a:rPr>
              <a:t>넘파이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 함수 사용방법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학습 영상에서 셀 영상 분리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분리된 셀 영상 표시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4366"/>
            <a:ext cx="8079433" cy="54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숫자 객체 위치 검색 및 분리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숫자 객체 중앙 배치</a:t>
            </a:r>
            <a:endParaRPr lang="en-US" altLang="ko-KR" dirty="0" smtClean="0"/>
          </a:p>
          <a:p>
            <a:pPr lvl="1"/>
            <a:r>
              <a:rPr lang="ko-KR" altLang="en-US" dirty="0"/>
              <a:t>각 셀에서 </a:t>
            </a:r>
            <a:r>
              <a:rPr lang="ko-KR" altLang="en-US" dirty="0" smtClean="0"/>
              <a:t>숫자객체 위치 통일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학습 </a:t>
            </a:r>
            <a:r>
              <a:rPr lang="ko-KR" altLang="en-US" dirty="0"/>
              <a:t>효과와 </a:t>
            </a:r>
            <a:r>
              <a:rPr lang="ko-KR" altLang="en-US" dirty="0" smtClean="0"/>
              <a:t>분류 정확도 향상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숫자 객체 위치 인식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투영 히스토그램 활용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25" y="4445258"/>
            <a:ext cx="6191250" cy="15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6" y="1543963"/>
            <a:ext cx="4662488" cy="2074545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5436096" y="1844824"/>
            <a:ext cx="1584177" cy="302859"/>
          </a:xfrm>
          <a:prstGeom prst="wedgeRoundRectCallout">
            <a:avLst>
              <a:gd name="adj1" fmla="val -106853"/>
              <a:gd name="adj2" fmla="val 13909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셀 영역의 중앙으로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</a:t>
            </a:r>
            <a:r>
              <a:rPr lang="ko-KR" altLang="en-US" smtClean="0"/>
              <a:t>숫자 객체 위치 검색 및 분리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투영 히스토그램을 통한 시작좌표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 좌표 찾기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cv::reduce()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 세로 방향을 감축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smtClean="0"/>
              <a:t>함수로 투영 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28800"/>
            <a:ext cx="5924550" cy="4295775"/>
          </a:xfrm>
          <a:prstGeom prst="roundRect">
            <a:avLst>
              <a:gd name="adj" fmla="val 1022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536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6739"/>
          <a:stretch/>
        </p:blipFill>
        <p:spPr>
          <a:xfrm>
            <a:off x="1075242" y="786306"/>
            <a:ext cx="6377078" cy="372281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숫자 객체 위치 검색 및 분리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932040" y="836712"/>
            <a:ext cx="2551335" cy="302859"/>
          </a:xfrm>
          <a:prstGeom prst="wedgeRoundRectCallout">
            <a:avLst>
              <a:gd name="adj1" fmla="val -55452"/>
              <a:gd name="adj2" fmla="val 14478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투영 히스토그램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합 대신 평균 이용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804248" y="1844824"/>
            <a:ext cx="1584177" cy="302859"/>
          </a:xfrm>
          <a:prstGeom prst="wedgeRoundRectCallout">
            <a:avLst>
              <a:gd name="adj1" fmla="val -125384"/>
              <a:gd name="adj2" fmla="val -13329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투영 후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차원 행렬로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9417" y="2869233"/>
            <a:ext cx="1190215" cy="487759"/>
          </a:xfrm>
          <a:prstGeom prst="wedgeRoundRectCallout">
            <a:avLst>
              <a:gd name="adj1" fmla="val 85384"/>
              <a:gd name="adj2" fmla="val 5492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투영히스토그램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이용 방법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389596" y="4509120"/>
            <a:ext cx="1309237" cy="649208"/>
          </a:xfrm>
          <a:prstGeom prst="wedgeRoundRectCallout">
            <a:avLst>
              <a:gd name="adj1" fmla="val -107853"/>
              <a:gd name="adj2" fmla="val -14372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투영 방향 결정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 - 0 :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수직 투영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 - 1 :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수평 수영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06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53261"/>
          <a:stretch/>
        </p:blipFill>
        <p:spPr>
          <a:xfrm>
            <a:off x="1291266" y="620688"/>
            <a:ext cx="6377078" cy="326700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숫자 객체 위치 검색 및 분리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4171" y="620688"/>
            <a:ext cx="1190215" cy="366460"/>
          </a:xfrm>
          <a:prstGeom prst="wedgeRoundRectCallout">
            <a:avLst>
              <a:gd name="adj1" fmla="val 87406"/>
              <a:gd name="adj2" fmla="val 759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외곽선 검출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방벙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3707904" y="1988840"/>
            <a:ext cx="1309237" cy="333145"/>
          </a:xfrm>
          <a:prstGeom prst="wedgeRoundRectCallout">
            <a:avLst>
              <a:gd name="adj1" fmla="val -34102"/>
              <a:gd name="adj2" fmla="val 8177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세로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행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방향 정렬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070" y="4338998"/>
            <a:ext cx="6457314" cy="197859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297719" y="2468185"/>
            <a:ext cx="72778" cy="3583848"/>
            <a:chOff x="2297719" y="2468185"/>
            <a:chExt cx="72778" cy="3583848"/>
          </a:xfrm>
        </p:grpSpPr>
        <p:sp>
          <p:nvSpPr>
            <p:cNvPr id="38" name="타원 37"/>
            <p:cNvSpPr/>
            <p:nvPr/>
          </p:nvSpPr>
          <p:spPr>
            <a:xfrm>
              <a:off x="2297719" y="2468185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꺾인 연결선 38"/>
            <p:cNvCxnSpPr>
              <a:stCxn id="38" idx="2"/>
              <a:endCxn id="40" idx="2"/>
            </p:cNvCxnSpPr>
            <p:nvPr/>
          </p:nvCxnSpPr>
          <p:spPr>
            <a:xfrm rot="10800000" flipH="1" flipV="1">
              <a:off x="2297719" y="2504185"/>
              <a:ext cx="36778" cy="3529848"/>
            </a:xfrm>
            <a:prstGeom prst="bentConnector3">
              <a:avLst>
                <a:gd name="adj1" fmla="val -3793705"/>
              </a:avLst>
            </a:prstGeom>
            <a:ln w="28575">
              <a:headEnd type="none" w="med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/>
            <p:cNvSpPr/>
            <p:nvPr/>
          </p:nvSpPr>
          <p:spPr>
            <a:xfrm>
              <a:off x="2334497" y="6016033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822618" y="2665378"/>
            <a:ext cx="1482729" cy="1829451"/>
            <a:chOff x="5822618" y="2665378"/>
            <a:chExt cx="1482729" cy="1829451"/>
          </a:xfrm>
        </p:grpSpPr>
        <p:sp>
          <p:nvSpPr>
            <p:cNvPr id="42" name="타원 41"/>
            <p:cNvSpPr/>
            <p:nvPr/>
          </p:nvSpPr>
          <p:spPr>
            <a:xfrm>
              <a:off x="7233347" y="2665378"/>
              <a:ext cx="72000" cy="72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꺾인 연결선 42"/>
            <p:cNvCxnSpPr>
              <a:stCxn id="42" idx="6"/>
              <a:endCxn id="44" idx="6"/>
            </p:cNvCxnSpPr>
            <p:nvPr/>
          </p:nvCxnSpPr>
          <p:spPr>
            <a:xfrm flipH="1">
              <a:off x="5858618" y="2701378"/>
              <a:ext cx="1446729" cy="1775451"/>
            </a:xfrm>
            <a:prstGeom prst="bentConnector3">
              <a:avLst>
                <a:gd name="adj1" fmla="val -15801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5822618" y="4458829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88810" y="2920071"/>
            <a:ext cx="619200" cy="3281233"/>
            <a:chOff x="6688810" y="2920071"/>
            <a:chExt cx="619200" cy="3281233"/>
          </a:xfrm>
        </p:grpSpPr>
        <p:sp>
          <p:nvSpPr>
            <p:cNvPr id="46" name="타원 45"/>
            <p:cNvSpPr/>
            <p:nvPr/>
          </p:nvSpPr>
          <p:spPr>
            <a:xfrm>
              <a:off x="7236010" y="2920071"/>
              <a:ext cx="72000" cy="72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꺾인 연결선 46"/>
            <p:cNvCxnSpPr>
              <a:stCxn id="46" idx="6"/>
              <a:endCxn id="48" idx="6"/>
            </p:cNvCxnSpPr>
            <p:nvPr/>
          </p:nvCxnSpPr>
          <p:spPr>
            <a:xfrm flipH="1">
              <a:off x="6724810" y="2956071"/>
              <a:ext cx="583200" cy="3227233"/>
            </a:xfrm>
            <a:prstGeom prst="bentConnector3">
              <a:avLst>
                <a:gd name="adj1" fmla="val -145358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/>
            <p:cNvSpPr/>
            <p:nvPr/>
          </p:nvSpPr>
          <p:spPr>
            <a:xfrm>
              <a:off x="6688810" y="6165304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18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7534275" cy="3733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숫자 객체 중앙 배치 및 크기 정규화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숫자객체를 셀 영역의 중앙에 </a:t>
            </a:r>
            <a:r>
              <a:rPr lang="ko-KR" altLang="en-US" dirty="0" smtClean="0"/>
              <a:t>위치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place_middle</a:t>
            </a:r>
            <a:r>
              <a:rPr lang="en-US" altLang="ko-KR" dirty="0"/>
              <a:t>() </a:t>
            </a:r>
            <a:r>
              <a:rPr lang="ko-KR" altLang="en-US" dirty="0" smtClean="0"/>
              <a:t>함수로 구현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148064" y="4221088"/>
            <a:ext cx="812933" cy="366460"/>
            <a:chOff x="5814040" y="4948733"/>
            <a:chExt cx="812933" cy="366460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5814040" y="4948733"/>
              <a:ext cx="812933" cy="366460"/>
            </a:xfrm>
            <a:prstGeom prst="wedgeRoundRectCallout">
              <a:avLst>
                <a:gd name="adj1" fmla="val -194071"/>
                <a:gd name="adj2" fmla="val -25665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</a:rPr>
                <a:t>정방 영상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</a:rPr>
                <a:t>(</a:t>
              </a:r>
            </a:p>
          </p:txBody>
        </p:sp>
        <p:sp>
          <p:nvSpPr>
            <p:cNvPr id="6" name="모서리가 둥근 사각형 설명선 5"/>
            <p:cNvSpPr/>
            <p:nvPr/>
          </p:nvSpPr>
          <p:spPr>
            <a:xfrm>
              <a:off x="5814040" y="4948733"/>
              <a:ext cx="812933" cy="366460"/>
            </a:xfrm>
            <a:prstGeom prst="wedgeRoundRectCallout">
              <a:avLst>
                <a:gd name="adj1" fmla="val -56750"/>
                <a:gd name="adj2" fmla="val -357323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</a:rPr>
                <a:t>정방 영상</a:t>
              </a:r>
              <a:endParaRPr lang="en-US" altLang="ko-KR" sz="1100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9" name="모서리가 둥근 사각형 설명선 8"/>
          <p:cNvSpPr/>
          <p:nvPr/>
        </p:nvSpPr>
        <p:spPr>
          <a:xfrm>
            <a:off x="7524328" y="3429000"/>
            <a:ext cx="1593550" cy="443417"/>
          </a:xfrm>
          <a:prstGeom prst="wedgeRoundRectCallout">
            <a:avLst>
              <a:gd name="adj1" fmla="val -52797"/>
              <a:gd name="adj2" fmla="val -10118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숫자객체와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정방영상의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차분의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절반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8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10.1.1 </a:t>
            </a:r>
            <a:r>
              <a:rPr lang="ko-KR" altLang="en-US" smtClean="0"/>
              <a:t>허프 변환의 좌표계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허프변환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직교 </a:t>
                </a:r>
                <a:r>
                  <a:rPr lang="ko-KR" altLang="en-US" dirty="0" err="1"/>
                  <a:t>좌표계로</a:t>
                </a:r>
                <a:r>
                  <a:rPr lang="ko-KR" altLang="en-US" dirty="0"/>
                  <a:t> 표현되는 영상의 에지 점들을 </a:t>
                </a:r>
                <a:r>
                  <a:rPr lang="ko-KR" altLang="en-US" dirty="0" smtClean="0"/>
                  <a:t>극 </a:t>
                </a:r>
                <a:r>
                  <a:rPr lang="ko-KR" altLang="en-US" dirty="0" err="1"/>
                  <a:t>좌표계로</a:t>
                </a:r>
                <a:r>
                  <a:rPr lang="ko-KR" altLang="en-US" dirty="0"/>
                  <a:t> 옮겨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검출하고자 하는 물체의 </a:t>
                </a:r>
                <a:r>
                  <a:rPr lang="ko-KR" altLang="en-US" dirty="0" err="1"/>
                  <a:t>파라미터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smtClean="0">
                        <a:latin typeface="Cambria Math"/>
                      </a:rPr>
                      <m:t>𝜌</m:t>
                    </m:r>
                    <m:r>
                      <a:rPr lang="en-US" altLang="ko-KR" smtClean="0">
                        <a:latin typeface="Cambria Math"/>
                      </a:rPr>
                      <m:t>,</m:t>
                    </m:r>
                    <m:r>
                      <a:rPr lang="en-US" altLang="ko-KR" smtClean="0">
                        <a:latin typeface="Cambria Math"/>
                      </a:rPr>
                      <m:t>𝜃</m:t>
                    </m:r>
                    <m:r>
                      <a:rPr lang="en-US" altLang="ko-KR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/>
                  <a:t>를 추출하는 </a:t>
                </a:r>
                <a:r>
                  <a:rPr lang="ko-KR" altLang="en-US" dirty="0" smtClean="0"/>
                  <a:t>방법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/>
                  <a:t>직교 </a:t>
                </a:r>
                <a:r>
                  <a:rPr lang="ko-KR" altLang="en-US" dirty="0" err="1" smtClean="0"/>
                  <a:t>좌표계에서</a:t>
                </a:r>
                <a:r>
                  <a:rPr lang="ko-KR" altLang="en-US" dirty="0" smtClean="0"/>
                  <a:t> 검출의 문제점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클래식 </a:t>
                </a:r>
                <a:r>
                  <a:rPr lang="ko-KR" altLang="en-US" dirty="0" err="1" smtClean="0"/>
                  <a:t>허프변환</a:t>
                </a:r>
                <a:r>
                  <a:rPr lang="en-US" altLang="ko-KR" dirty="0" smtClean="0"/>
                  <a:t>)</a:t>
                </a:r>
              </a:p>
              <a:p>
                <a:pPr lvl="2"/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수직선일 </a:t>
                </a:r>
                <a:r>
                  <a:rPr lang="ko-KR" altLang="en-US" dirty="0"/>
                  <a:t>경우에 기울기가 </a:t>
                </a:r>
                <a:r>
                  <a:rPr lang="ko-KR" altLang="en-US" dirty="0" smtClean="0"/>
                  <a:t>무한대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검출되는 </a:t>
                </a:r>
                <a:r>
                  <a:rPr lang="ko-KR" altLang="en-US" dirty="0"/>
                  <a:t>직선의 </a:t>
                </a:r>
                <a:r>
                  <a:rPr lang="ko-KR" altLang="en-US" dirty="0" smtClean="0"/>
                  <a:t>간격이 </a:t>
                </a:r>
                <a:r>
                  <a:rPr lang="ko-KR" altLang="en-US" dirty="0"/>
                  <a:t>동일하지 않아서 검출 속도와 </a:t>
                </a:r>
                <a:r>
                  <a:rPr lang="ko-KR" altLang="en-US" dirty="0" smtClean="0"/>
                  <a:t>정밀도에서 문제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55" y="1819929"/>
            <a:ext cx="4022541" cy="44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64" y="982216"/>
            <a:ext cx="7934325" cy="2590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숫자 객체 중앙 배치 및 크기 정규화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496" y="2198444"/>
            <a:ext cx="989469" cy="366460"/>
          </a:xfrm>
          <a:prstGeom prst="wedgeRoundRectCallout">
            <a:avLst>
              <a:gd name="adj1" fmla="val 67860"/>
              <a:gd name="adj2" fmla="val 5751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중앙 사각형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시작위치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6920" y="3935133"/>
            <a:ext cx="1448682" cy="302859"/>
          </a:xfrm>
          <a:prstGeom prst="wedgeRoundRectCallout">
            <a:avLst>
              <a:gd name="adj1" fmla="val 30151"/>
              <a:gd name="adj2" fmla="val -19700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정방영상 크기 정규화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597858" y="3887943"/>
            <a:ext cx="2566430" cy="333145"/>
          </a:xfrm>
          <a:prstGeom prst="wedgeRoundRectCallout">
            <a:avLst>
              <a:gd name="adj1" fmla="val -47636"/>
              <a:gd name="adj2" fmla="val -14886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학습데이터로 만들기 위해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차원으로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2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773" y="2996952"/>
            <a:ext cx="6604525" cy="354235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최종 예제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620688"/>
            <a:ext cx="6643885" cy="2416674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804248" y="3645024"/>
            <a:ext cx="817743" cy="275326"/>
          </a:xfrm>
          <a:prstGeom prst="wedgeRoundRectCallout">
            <a:avLst>
              <a:gd name="adj1" fmla="val -109677"/>
              <a:gd name="adj2" fmla="val -5274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이진화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73409" y="3631792"/>
            <a:ext cx="675821" cy="275326"/>
          </a:xfrm>
          <a:prstGeom prst="wedgeRoundRectCallout">
            <a:avLst>
              <a:gd name="adj1" fmla="val 112856"/>
              <a:gd name="adj2" fmla="val 12022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셀영상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9737" y="4449818"/>
            <a:ext cx="743403" cy="275326"/>
          </a:xfrm>
          <a:prstGeom prst="wedgeRoundRectCallout">
            <a:avLst>
              <a:gd name="adj1" fmla="val 97097"/>
              <a:gd name="adj2" fmla="val -6312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숫자 영상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722866" y="4402864"/>
            <a:ext cx="1593550" cy="250296"/>
          </a:xfrm>
          <a:prstGeom prst="wedgeRoundRectCallout">
            <a:avLst>
              <a:gd name="adj1" fmla="val -114932"/>
              <a:gd name="adj2" fmla="val 4100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행 학습데이터들 구성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93" y="703764"/>
            <a:ext cx="6636013" cy="409338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최종 예제 프로그램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467544" y="703764"/>
            <a:ext cx="8569306" cy="602123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04048" y="1522520"/>
            <a:ext cx="1197258" cy="250296"/>
          </a:xfrm>
          <a:prstGeom prst="wedgeRoundRectCallout">
            <a:avLst>
              <a:gd name="adj1" fmla="val -60647"/>
              <a:gd name="adj2" fmla="val 14047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테스트 영상 로드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79512" y="3226160"/>
            <a:ext cx="1752905" cy="443417"/>
          </a:xfrm>
          <a:prstGeom prst="wedgeRoundRectCallout">
            <a:avLst>
              <a:gd name="adj1" fmla="val 71526"/>
              <a:gd name="adj2" fmla="val 9573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차원 행렬로 반환되기에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[]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를 씌워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차원으로 저장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2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50" y="1772816"/>
            <a:ext cx="4706504" cy="50071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최종 예제 프로그램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985261" y="1912980"/>
            <a:ext cx="739030" cy="302859"/>
          </a:xfrm>
          <a:prstGeom prst="wedgeRoundRectCallout">
            <a:avLst>
              <a:gd name="adj1" fmla="val 189979"/>
              <a:gd name="adj2" fmla="val -2171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분류 결과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07" y="604304"/>
            <a:ext cx="4495441" cy="1112475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971600" y="2417036"/>
            <a:ext cx="894226" cy="302859"/>
          </a:xfrm>
          <a:prstGeom prst="wedgeRoundRectCallout">
            <a:avLst>
              <a:gd name="adj1" fmla="val 159697"/>
              <a:gd name="adj2" fmla="val -11920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테스트 영상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 </a:t>
            </a:r>
            <a:r>
              <a:rPr lang="ko-KR" altLang="en-US" dirty="0" err="1" smtClean="0"/>
              <a:t>워핑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비선형적인 </a:t>
            </a:r>
            <a:r>
              <a:rPr lang="ko-KR" altLang="en-US" dirty="0"/>
              <a:t>특정한 규칙에 따라 입력 영상을 </a:t>
            </a:r>
            <a:r>
              <a:rPr lang="ko-KR" altLang="en-US" dirty="0" err="1" smtClean="0"/>
              <a:t>재추출하여</a:t>
            </a:r>
            <a:r>
              <a:rPr lang="ko-KR" altLang="en-US" dirty="0" smtClean="0"/>
              <a:t> 영상 </a:t>
            </a:r>
            <a:r>
              <a:rPr lang="ko-KR" altLang="en-US" dirty="0"/>
              <a:t>형태를 </a:t>
            </a:r>
            <a:r>
              <a:rPr lang="ko-KR" altLang="en-US" dirty="0" smtClean="0"/>
              <a:t>변형하는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나사에서 인공위성으로부터 </a:t>
            </a:r>
            <a:r>
              <a:rPr lang="ko-KR" altLang="en-US" dirty="0"/>
              <a:t>전송된 </a:t>
            </a:r>
            <a:r>
              <a:rPr lang="ko-KR" altLang="en-US" dirty="0" smtClean="0"/>
              <a:t>일그러진 영상을 복원하는 </a:t>
            </a:r>
            <a:r>
              <a:rPr lang="ko-KR" altLang="en-US" dirty="0"/>
              <a:t>용도로 처음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크기변경과 달리 크기 </a:t>
            </a:r>
            <a:r>
              <a:rPr lang="ko-KR" altLang="en-US" dirty="0"/>
              <a:t>변화의 정도가 영상 전체에 대해 균일하지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ko-KR" altLang="en-US" dirty="0"/>
              <a:t>고무판 위에 </a:t>
            </a:r>
            <a:r>
              <a:rPr lang="ko-KR" altLang="en-US" dirty="0" smtClean="0"/>
              <a:t>영상이 </a:t>
            </a:r>
            <a:r>
              <a:rPr lang="ko-KR" altLang="en-US" dirty="0"/>
              <a:t>있는 것과 같이 임의의 형태로 구부리는 </a:t>
            </a:r>
            <a:r>
              <a:rPr lang="ko-KR" altLang="en-US" dirty="0" smtClean="0"/>
              <a:t>효과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고무 시트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예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랜즈</a:t>
            </a:r>
            <a:r>
              <a:rPr lang="ko-KR" altLang="en-US" dirty="0" smtClean="0"/>
              <a:t> </a:t>
            </a:r>
            <a:r>
              <a:rPr lang="ko-KR" altLang="en-US" dirty="0"/>
              <a:t>왜곡 보정</a:t>
            </a:r>
            <a:r>
              <a:rPr lang="en-US" altLang="ko-KR" dirty="0"/>
              <a:t>, </a:t>
            </a:r>
            <a:r>
              <a:rPr lang="ko-KR" altLang="en-US" dirty="0"/>
              <a:t>스테레오 영상 정합</a:t>
            </a:r>
            <a:r>
              <a:rPr lang="en-US" altLang="ko-KR" dirty="0"/>
              <a:t>, </a:t>
            </a:r>
            <a:r>
              <a:rPr lang="ko-KR" altLang="en-US" dirty="0"/>
              <a:t>파노라마 영상 합성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07" y="3068960"/>
            <a:ext cx="5760640" cy="242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17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 </a:t>
            </a:r>
            <a:r>
              <a:rPr lang="ko-KR" altLang="en-US" dirty="0" err="1" smtClean="0"/>
              <a:t>모핑</a:t>
            </a:r>
            <a:endParaRPr lang="en-US" altLang="ko-KR" dirty="0" smtClean="0"/>
          </a:p>
          <a:p>
            <a:pPr lvl="1"/>
            <a:r>
              <a:rPr lang="ko-KR" altLang="en-US" dirty="0"/>
              <a:t>하나의 영상에서 형체가 전혀 다른 영상으로 변하도록 하는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1"/>
            <a:r>
              <a:rPr lang="ko-KR" altLang="en-US" dirty="0"/>
              <a:t>두 개의 서로 다른 영상 사이의 변화하는 과정을 서서히 나타내는 </a:t>
            </a:r>
            <a:r>
              <a:rPr lang="ko-KR" altLang="en-US" dirty="0" smtClean="0"/>
              <a:t>것</a:t>
            </a:r>
            <a:endParaRPr lang="ko-KR" altLang="en-US" dirty="0"/>
          </a:p>
          <a:p>
            <a:pPr lvl="1"/>
            <a:r>
              <a:rPr lang="ko-KR" altLang="en-US" dirty="0" smtClean="0"/>
              <a:t>변형</a:t>
            </a:r>
            <a:r>
              <a:rPr lang="en-US" altLang="ko-KR" dirty="0"/>
              <a:t>(metamorphosis)</a:t>
            </a:r>
            <a:r>
              <a:rPr lang="ko-KR" altLang="en-US" dirty="0"/>
              <a:t>이란 단어에서 </a:t>
            </a:r>
            <a:r>
              <a:rPr lang="ko-KR" altLang="en-US" dirty="0" smtClean="0"/>
              <a:t>유래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조지 </a:t>
            </a:r>
            <a:r>
              <a:rPr lang="ko-KR" altLang="en-US" dirty="0" err="1"/>
              <a:t>루카스가</a:t>
            </a:r>
            <a:r>
              <a:rPr lang="ko-KR" altLang="en-US" dirty="0"/>
              <a:t> 설립한 특수 효과 전문회사인 </a:t>
            </a:r>
            <a:r>
              <a:rPr lang="en-US" altLang="ko-KR" dirty="0"/>
              <a:t>ILM(Industrial Light </a:t>
            </a:r>
            <a:r>
              <a:rPr lang="en-US" altLang="ko-KR" dirty="0" err="1" smtClean="0"/>
              <a:t>andMagic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smtClean="0"/>
              <a:t>개발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6768752" cy="162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마우스 드래그로 영상 재배치 하기 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8" y="1196752"/>
            <a:ext cx="6543675" cy="1428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71600" y="620688"/>
            <a:ext cx="6667500" cy="5451700"/>
            <a:chOff x="971600" y="620688"/>
            <a:chExt cx="6667500" cy="54517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620688"/>
              <a:ext cx="6643885" cy="170033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600" y="2238772"/>
              <a:ext cx="6667500" cy="3833616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94411" y="2980277"/>
            <a:ext cx="1309237" cy="448723"/>
          </a:xfrm>
          <a:prstGeom prst="wedgeRoundRectCallout">
            <a:avLst>
              <a:gd name="adj1" fmla="val 78392"/>
              <a:gd name="adj2" fmla="val 8703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좌표에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곱해질 비율 계산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6074" y="3645024"/>
            <a:ext cx="983649" cy="370845"/>
          </a:xfrm>
          <a:prstGeom prst="wedgeRoundRectCallout">
            <a:avLst>
              <a:gd name="adj1" fmla="val 157313"/>
              <a:gd name="adj2" fmla="val 8168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원본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좌표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03975" y="4365104"/>
            <a:ext cx="983649" cy="370845"/>
          </a:xfrm>
          <a:prstGeom prst="wedgeRoundRectCallout">
            <a:avLst>
              <a:gd name="adj1" fmla="val 106960"/>
              <a:gd name="adj2" fmla="val -9297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변경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좌표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692696"/>
            <a:ext cx="6628141" cy="46050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932950" y="1065442"/>
            <a:ext cx="2879410" cy="275326"/>
          </a:xfrm>
          <a:prstGeom prst="wedgeRoundRectCallout">
            <a:avLst>
              <a:gd name="adj1" fmla="val -77797"/>
              <a:gd name="adj2" fmla="val 5597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마우스 왼쪽버튼 누르기 시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시작좌표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지정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834319" y="1694464"/>
            <a:ext cx="2752492" cy="275326"/>
          </a:xfrm>
          <a:prstGeom prst="wedgeRoundRectCallout">
            <a:avLst>
              <a:gd name="adj1" fmla="val -76157"/>
              <a:gd name="adj2" fmla="val 1022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마우스 왼쪽버튼 떼기 시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종료좌표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지정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10.1.1 </a:t>
            </a:r>
            <a:r>
              <a:rPr lang="ko-KR" altLang="en-US" dirty="0" err="1" smtClean="0"/>
              <a:t>허프</a:t>
            </a:r>
            <a:r>
              <a:rPr lang="ko-KR" altLang="en-US" dirty="0" smtClean="0"/>
              <a:t> 변환의 </a:t>
            </a:r>
            <a:r>
              <a:rPr lang="ko-KR" altLang="en-US" dirty="0" err="1" smtClean="0"/>
              <a:t>좌표계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직교좌표의</a:t>
                </a:r>
                <a:r>
                  <a:rPr lang="ko-KR" altLang="en-US" dirty="0" smtClean="0"/>
                  <a:t> 직선은 </a:t>
                </a:r>
                <a:r>
                  <a:rPr lang="ko-KR" altLang="en-US" dirty="0" err="1" smtClean="0"/>
                  <a:t>허프변환</a:t>
                </a:r>
                <a:r>
                  <a:rPr lang="ko-KR" altLang="en-US" dirty="0" smtClean="0"/>
                  <a:t> 좌표에서 한점</a:t>
                </a:r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ko-KR" altLang="en-US">
                        <a:latin typeface="Cambria Math"/>
                      </a:rPr>
                      <m:t>𝜌</m:t>
                    </m:r>
                    <m:r>
                      <a:rPr lang="en-US" altLang="ko-KR" b="0" i="0" baseline="-25000" smtClean="0">
                        <a:latin typeface="Cambria Math"/>
                      </a:rPr>
                      <m:t>1</m:t>
                    </m:r>
                    <m:r>
                      <a:rPr lang="en-US" altLang="ko-KR">
                        <a:latin typeface="Cambria Math"/>
                      </a:rPr>
                      <m:t>,</m:t>
                    </m:r>
                    <m:r>
                      <a:rPr lang="en-US" altLang="ko-KR">
                        <a:latin typeface="Cambria Math"/>
                      </a:rPr>
                      <m:t>𝜃</m:t>
                    </m:r>
                    <m:r>
                      <a:rPr lang="en-US" altLang="ko-KR" b="0" i="0" baseline="-25000" smtClean="0">
                        <a:latin typeface="Cambria Math"/>
                      </a:rPr>
                      <m:t>1</m:t>
                    </m:r>
                    <m:r>
                      <a:rPr lang="en-US" altLang="ko-KR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으로 표현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직교좌표의</a:t>
                </a:r>
                <a:r>
                  <a:rPr lang="ko-KR" altLang="en-US" dirty="0" smtClean="0"/>
                  <a:t> 한 점은 </a:t>
                </a:r>
                <a:r>
                  <a:rPr lang="ko-KR" altLang="en-US" dirty="0" err="1"/>
                  <a:t>허프변환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좌표에서 곡선으로 표현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_x344364008" descr="EMB00003ff055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3590012" cy="342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44364088" descr="EMB00003ff0559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91"/>
          <a:stretch/>
        </p:blipFill>
        <p:spPr bwMode="auto">
          <a:xfrm>
            <a:off x="4644008" y="1271558"/>
            <a:ext cx="4383609" cy="32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451712" y="620688"/>
            <a:ext cx="3128400" cy="392771"/>
            <a:chOff x="2789999" y="2378338"/>
            <a:chExt cx="2844000" cy="392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모서리가 둥근 사각형 설명선 7"/>
                <p:cNvSpPr/>
                <p:nvPr/>
              </p:nvSpPr>
              <p:spPr>
                <a:xfrm>
                  <a:off x="2789999" y="2378338"/>
                  <a:ext cx="2844000" cy="392771"/>
                </a:xfrm>
                <a:prstGeom prst="wedgeRoundRectCallout">
                  <a:avLst>
                    <a:gd name="adj1" fmla="val -99085"/>
                    <a:gd name="adj2" fmla="val 324299"/>
                    <a:gd name="adj3" fmla="val 16667"/>
                  </a:avLst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rIns="3600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sz="1600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n-US" altLang="ko-KR" sz="1600" i="1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600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1600" i="1" dirty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sz="1600" i="1" dirty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altLang="ko-KR" sz="1600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y</m:t>
                            </m:r>
                            <m:r>
                              <a:rPr lang="en-US" altLang="ko-KR" sz="1600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1600" i="1" dirty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1600" i="1" dirty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altLang="ko-KR" sz="16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모서리가 둥근 사각형 설명선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9999" y="2378338"/>
                  <a:ext cx="2844000" cy="392771"/>
                </a:xfrm>
                <a:prstGeom prst="wedgeRoundRectCallout">
                  <a:avLst>
                    <a:gd name="adj1" fmla="val -99085"/>
                    <a:gd name="adj2" fmla="val 324299"/>
                    <a:gd name="adj3" fmla="val 16667"/>
                  </a:avLst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모서리가 둥근 사각형 설명선 8"/>
                <p:cNvSpPr/>
                <p:nvPr/>
              </p:nvSpPr>
              <p:spPr>
                <a:xfrm>
                  <a:off x="2789999" y="2378338"/>
                  <a:ext cx="2844000" cy="392771"/>
                </a:xfrm>
                <a:prstGeom prst="wedgeRoundRectCallout">
                  <a:avLst>
                    <a:gd name="adj1" fmla="val 73995"/>
                    <a:gd name="adj2" fmla="val 237061"/>
                    <a:gd name="adj3" fmla="val 16667"/>
                  </a:avLst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1600" dirty="0" smtClean="0">
                      <a:solidFill>
                        <a:schemeClr val="accent4">
                          <a:lumMod val="50000"/>
                        </a:schemeClr>
                      </a:solidFill>
                    </a:rPr>
                    <a:t>직선 </a:t>
                  </a:r>
                  <a:r>
                    <a:rPr lang="en-US" altLang="ko-KR" sz="1600" dirty="0" smtClean="0">
                      <a:solidFill>
                        <a:schemeClr val="accent4">
                          <a:lumMod val="50000"/>
                        </a:schemeClr>
                      </a:solidFill>
                    </a:rPr>
                    <a:t>A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16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6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60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60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1600" b="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y</m:t>
                          </m:r>
                          <m:r>
                            <a:rPr lang="en-US" altLang="ko-KR" sz="1600" b="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16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6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a14:m>
                  <a:endParaRPr lang="en-US" altLang="ko-KR" sz="16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모서리가 둥근 사각형 설명선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9999" y="2378338"/>
                  <a:ext cx="2844000" cy="392771"/>
                </a:xfrm>
                <a:prstGeom prst="wedgeRoundRectCallout">
                  <a:avLst>
                    <a:gd name="adj1" fmla="val 73995"/>
                    <a:gd name="adj2" fmla="val 237061"/>
                    <a:gd name="adj3" fmla="val 16667"/>
                  </a:avLst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2771800" y="1844824"/>
            <a:ext cx="996805" cy="394234"/>
            <a:chOff x="2789999" y="2376875"/>
            <a:chExt cx="2844000" cy="394234"/>
          </a:xfrm>
        </p:grpSpPr>
        <p:sp>
          <p:nvSpPr>
            <p:cNvPr id="15" name="모서리가 둥근 사각형 설명선 14"/>
            <p:cNvSpPr/>
            <p:nvPr/>
          </p:nvSpPr>
          <p:spPr>
            <a:xfrm>
              <a:off x="2789999" y="2376875"/>
              <a:ext cx="2844000" cy="392771"/>
            </a:xfrm>
            <a:prstGeom prst="wedgeRoundRectCallout">
              <a:avLst>
                <a:gd name="adj1" fmla="val -203567"/>
                <a:gd name="adj2" fmla="val 7241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endParaRPr lang="en-US" altLang="ko-KR" sz="16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789999" y="2378338"/>
              <a:ext cx="2844000" cy="392771"/>
            </a:xfrm>
            <a:prstGeom prst="wedgeRoundRectCallout">
              <a:avLst>
                <a:gd name="adj1" fmla="val 243040"/>
                <a:gd name="adj2" fmla="val -76756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accent4">
                      <a:lumMod val="50000"/>
                    </a:schemeClr>
                  </a:solidFill>
                </a:rPr>
                <a:t>좌표점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</a:rPr>
                <a:t>a</a:t>
              </a:r>
              <a:r>
                <a:rPr lang="en-US" altLang="ko-KR" sz="1600" baseline="-25000" dirty="0" smtClean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  <a:endParaRPr lang="en-US" altLang="ko-KR" sz="16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88024" y="4404381"/>
            <a:ext cx="996805" cy="392771"/>
            <a:chOff x="2789999" y="2378338"/>
            <a:chExt cx="2844000" cy="392771"/>
          </a:xfrm>
        </p:grpSpPr>
        <p:sp>
          <p:nvSpPr>
            <p:cNvPr id="18" name="모서리가 둥근 사각형 설명선 17"/>
            <p:cNvSpPr/>
            <p:nvPr/>
          </p:nvSpPr>
          <p:spPr>
            <a:xfrm>
              <a:off x="2789999" y="2378338"/>
              <a:ext cx="2844000" cy="392771"/>
            </a:xfrm>
            <a:prstGeom prst="wedgeRoundRectCallout">
              <a:avLst>
                <a:gd name="adj1" fmla="val -300078"/>
                <a:gd name="adj2" fmla="val -27921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endParaRPr lang="en-US" altLang="ko-KR" sz="16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2789999" y="2378338"/>
              <a:ext cx="2844000" cy="392771"/>
            </a:xfrm>
            <a:prstGeom prst="wedgeRoundRectCallout">
              <a:avLst>
                <a:gd name="adj1" fmla="val 325320"/>
                <a:gd name="adj2" fmla="val -22815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accent4">
                      <a:lumMod val="50000"/>
                    </a:schemeClr>
                  </a:solidFill>
                </a:rPr>
                <a:t>좌표점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</a:rPr>
                <a:t>a</a:t>
              </a:r>
              <a:r>
                <a:rPr lang="en-US" altLang="ko-KR" sz="1600" baseline="-25000" dirty="0" smtClean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  <a:endParaRPr lang="en-US" altLang="ko-KR" sz="16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9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9" y="1196752"/>
            <a:ext cx="84105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10.4 </a:t>
            </a:r>
            <a:r>
              <a:rPr lang="ko-KR" altLang="en-US" smtClean="0"/>
              <a:t>영상 워핑과 영상 모핑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카메라로 찍은 영상의 왜곡 요인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smtClean="0"/>
              <a:t>차원의 </a:t>
            </a:r>
            <a:r>
              <a:rPr lang="ko-KR" altLang="en-US" dirty="0" err="1" smtClean="0"/>
              <a:t>실세계</a:t>
            </a:r>
            <a:r>
              <a:rPr lang="ko-KR" altLang="en-US" dirty="0" smtClean="0"/>
              <a:t> 영상을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차원의 평면 영상으로 맺히기에 기하학적인 왜곡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원근 </a:t>
            </a:r>
            <a:r>
              <a:rPr lang="ko-KR" altLang="en-US" dirty="0"/>
              <a:t>투시 </a:t>
            </a:r>
            <a:r>
              <a:rPr lang="ko-KR" altLang="en-US" dirty="0" smtClean="0"/>
              <a:t>왜곡 </a:t>
            </a:r>
            <a:endParaRPr lang="en-US" altLang="ko-KR" dirty="0" smtClean="0"/>
          </a:p>
          <a:p>
            <a:pPr lvl="1"/>
            <a:r>
              <a:rPr lang="ko-KR" altLang="en-US" dirty="0"/>
              <a:t>내부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카메라 </a:t>
            </a:r>
            <a:r>
              <a:rPr lang="ko-KR" altLang="en-US" dirty="0"/>
              <a:t>내부의 기구적인 부분에 </a:t>
            </a:r>
            <a:r>
              <a:rPr lang="ko-KR" altLang="en-US" dirty="0" smtClean="0"/>
              <a:t>의한 왜곡</a:t>
            </a:r>
            <a:endParaRPr lang="en-US" altLang="ko-KR" dirty="0" smtClean="0"/>
          </a:p>
          <a:p>
            <a:pPr lvl="2"/>
            <a:r>
              <a:rPr lang="ko-KR" altLang="en-US" dirty="0"/>
              <a:t>렌즈</a:t>
            </a:r>
            <a:r>
              <a:rPr lang="en-US" altLang="ko-KR" dirty="0"/>
              <a:t>, </a:t>
            </a:r>
            <a:r>
              <a:rPr lang="ko-KR" altLang="en-US" dirty="0" err="1"/>
              <a:t>초첨거리</a:t>
            </a:r>
            <a:r>
              <a:rPr lang="en-US" altLang="ko-KR" dirty="0"/>
              <a:t>, </a:t>
            </a:r>
            <a:r>
              <a:rPr lang="ko-KR" altLang="en-US" dirty="0"/>
              <a:t>렌즈와 이미지 센서가 이루는 </a:t>
            </a:r>
            <a:r>
              <a:rPr lang="ko-KR" altLang="en-US" dirty="0" smtClean="0"/>
              <a:t>각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r>
              <a:rPr lang="ko-KR" altLang="en-US" dirty="0"/>
              <a:t>카메라 </a:t>
            </a:r>
            <a:r>
              <a:rPr lang="ko-KR" altLang="en-US" dirty="0" err="1"/>
              <a:t>캘리브레이션</a:t>
            </a:r>
            <a:r>
              <a:rPr lang="en-US" altLang="ko-KR" dirty="0"/>
              <a:t>(camera calibration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내부 </a:t>
            </a:r>
            <a:r>
              <a:rPr lang="ko-KR" altLang="en-US" dirty="0" err="1"/>
              <a:t>파라미터</a:t>
            </a:r>
            <a:r>
              <a:rPr lang="ko-KR" altLang="en-US" dirty="0"/>
              <a:t> 값을 구하는 과정</a:t>
            </a:r>
            <a:endParaRPr lang="en-US" altLang="ko-KR" dirty="0"/>
          </a:p>
          <a:p>
            <a:pPr lvl="2"/>
            <a:r>
              <a:rPr lang="ko-KR" altLang="en-US" dirty="0"/>
              <a:t>영상 좌표로부터 </a:t>
            </a:r>
            <a:r>
              <a:rPr lang="ko-KR" altLang="en-US" dirty="0" err="1"/>
              <a:t>실세계의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좌표 </a:t>
            </a:r>
            <a:r>
              <a:rPr lang="ko-KR" altLang="en-US" dirty="0" err="1" smtClean="0"/>
              <a:t>계산해야하는</a:t>
            </a:r>
            <a:r>
              <a:rPr lang="ko-KR" altLang="en-US" dirty="0" smtClean="0"/>
              <a:t> 경우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실세계의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좌표를 </a:t>
            </a:r>
            <a:r>
              <a:rPr lang="ko-KR" altLang="en-US" dirty="0" smtClean="0"/>
              <a:t>평면 영상에 </a:t>
            </a:r>
            <a:r>
              <a:rPr lang="ko-KR" altLang="en-US" dirty="0"/>
              <a:t>투영된 위치로 </a:t>
            </a:r>
            <a:r>
              <a:rPr lang="ko-KR" altLang="en-US" dirty="0" err="1"/>
              <a:t>계산해야하는</a:t>
            </a:r>
            <a:r>
              <a:rPr lang="ko-KR" altLang="en-US" dirty="0"/>
              <a:t> 경우 </a:t>
            </a:r>
            <a:endParaRPr lang="en-US" altLang="ko-KR" dirty="0"/>
          </a:p>
          <a:p>
            <a:pPr lvl="1"/>
            <a:r>
              <a:rPr lang="ko-KR" altLang="en-US" dirty="0"/>
              <a:t>정확한 좌표 계산을 위해 카메라 </a:t>
            </a:r>
            <a:r>
              <a:rPr lang="ko-KR" altLang="en-US" dirty="0" err="1"/>
              <a:t>캘리브레이션</a:t>
            </a:r>
            <a:r>
              <a:rPr lang="ko-KR" altLang="en-US" dirty="0"/>
              <a:t> 필요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 err="1" smtClean="0"/>
              <a:t>핀홀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pinhole) </a:t>
            </a:r>
            <a:r>
              <a:rPr lang="ko-KR" altLang="en-US" sz="3200" dirty="0"/>
              <a:t>카메라 모델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29" y="1736776"/>
            <a:ext cx="48387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596284" y="3176935"/>
            <a:ext cx="1448682" cy="324000"/>
          </a:xfrm>
          <a:prstGeom prst="wedgeRoundRectCallout">
            <a:avLst>
              <a:gd name="adj1" fmla="val 60599"/>
              <a:gd name="adj2" fmla="val -25312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차원 영상 평면 좌표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67944" y="3465040"/>
            <a:ext cx="1088416" cy="324000"/>
          </a:xfrm>
          <a:prstGeom prst="wedgeRoundRectCallout">
            <a:avLst>
              <a:gd name="adj1" fmla="val -47219"/>
              <a:gd name="adj2" fmla="val -20553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내부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파리미터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71816" y="1268760"/>
            <a:ext cx="1088416" cy="324000"/>
          </a:xfrm>
          <a:prstGeom prst="wedgeRoundRectCallout">
            <a:avLst>
              <a:gd name="adj1" fmla="val -64546"/>
              <a:gd name="adj2" fmla="val 22312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외부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파리미터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519191" y="3104928"/>
            <a:ext cx="1505622" cy="324000"/>
          </a:xfrm>
          <a:prstGeom prst="wedgeRoundRectCallout">
            <a:avLst>
              <a:gd name="adj1" fmla="val -73596"/>
              <a:gd name="adj2" fmla="val -21812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</a:rPr>
              <a:t>실세계의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차원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좌표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10.4 </a:t>
            </a:r>
            <a:r>
              <a:rPr lang="ko-KR" altLang="en-US" smtClean="0"/>
              <a:t>영상 워핑과 영상 모핑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초점거리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fx,fy</a:t>
            </a:r>
            <a:r>
              <a:rPr lang="en-US" altLang="ko-KR" dirty="0" smtClean="0"/>
              <a:t>) -</a:t>
            </a:r>
            <a:r>
              <a:rPr lang="ko-KR" altLang="en-US" dirty="0" smtClean="0"/>
              <a:t> 렌즈에서 이미지 센서까지의 거리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디지털 카메라에서는 </a:t>
            </a:r>
            <a:r>
              <a:rPr lang="en-US" altLang="ko-KR" dirty="0" smtClean="0"/>
              <a:t>mm </a:t>
            </a:r>
            <a:r>
              <a:rPr lang="ko-KR" altLang="en-US" dirty="0" smtClean="0"/>
              <a:t>단위로 표현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카메라 모델에서는 픽셀</a:t>
            </a:r>
            <a:r>
              <a:rPr lang="en-US" altLang="ko-KR" dirty="0" smtClean="0"/>
              <a:t>(pixel) </a:t>
            </a:r>
            <a:r>
              <a:rPr lang="ko-KR" altLang="en-US" dirty="0" smtClean="0"/>
              <a:t>단위로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개 값으로 표현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이미지 센서의 가로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세로의 셀 간격이 다를 수 있기 때문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Cx,Cy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카메라 렌즈의 중심에서 이미지 센서에 내린 수선의 영상 좌표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일반적으로 말하는 영상 중심점과는 다른 의미</a:t>
            </a:r>
            <a:endParaRPr lang="ko-KR" altLang="en-US" dirty="0"/>
          </a:p>
        </p:txBody>
      </p:sp>
      <p:pic>
        <p:nvPicPr>
          <p:cNvPr id="4" name="_x373183480" descr="EMB00000efc53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08920"/>
            <a:ext cx="5184576" cy="310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64518" y="467033"/>
            <a:ext cx="7308273" cy="6353712"/>
            <a:chOff x="552450" y="876300"/>
            <a:chExt cx="8039100" cy="87633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450" y="876300"/>
              <a:ext cx="8039100" cy="51054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1002"/>
            <a:stretch/>
          </p:blipFill>
          <p:spPr>
            <a:xfrm>
              <a:off x="566737" y="5877272"/>
              <a:ext cx="7991475" cy="3762375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508104" y="1484784"/>
            <a:ext cx="1448682" cy="294545"/>
          </a:xfrm>
          <a:prstGeom prst="wedgeRoundRectCallout">
            <a:avLst>
              <a:gd name="adj1" fmla="val -53004"/>
              <a:gd name="adj2" fmla="val 10857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채스판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코너 개수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-9634" y="5579510"/>
            <a:ext cx="1197258" cy="431244"/>
          </a:xfrm>
          <a:prstGeom prst="wedgeRoundRectCallout">
            <a:avLst>
              <a:gd name="adj1" fmla="val 48867"/>
              <a:gd name="adj2" fmla="val 14410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코너 좌표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리스트로 구성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-104783" y="2692945"/>
            <a:ext cx="1197258" cy="324000"/>
          </a:xfrm>
          <a:prstGeom prst="wedgeRoundRectCallout">
            <a:avLst>
              <a:gd name="adj1" fmla="val 126238"/>
              <a:gd name="adj2" fmla="val -4842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코너 </a:t>
            </a:r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좌표 개선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7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33" y="559357"/>
            <a:ext cx="6209079" cy="625401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318682" y="2636912"/>
            <a:ext cx="1677573" cy="307854"/>
          </a:xfrm>
          <a:prstGeom prst="wedgeRoundRectCallout">
            <a:avLst>
              <a:gd name="adj1" fmla="val -36580"/>
              <a:gd name="adj2" fmla="val -12884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코너 검출된 영상만 표시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0" y="2019523"/>
            <a:ext cx="1386424" cy="545381"/>
          </a:xfrm>
          <a:prstGeom prst="wedgeRoundRectCallout">
            <a:avLst>
              <a:gd name="adj1" fmla="val 136764"/>
              <a:gd name="adj2" fmla="val -6300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실세계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좌표 구성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- points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에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[]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를 씌워서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차원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증가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020272" y="3789040"/>
            <a:ext cx="1386424" cy="307854"/>
          </a:xfrm>
          <a:prstGeom prst="wedgeRoundRectCallout">
            <a:avLst>
              <a:gd name="adj1" fmla="val -64185"/>
              <a:gd name="adj2" fmla="val -13813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왜곡 보정 함수 호출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508104" y="4531415"/>
            <a:ext cx="1386424" cy="409753"/>
          </a:xfrm>
          <a:prstGeom prst="wedgeRoundRectCallout">
            <a:avLst>
              <a:gd name="adj1" fmla="val -97394"/>
              <a:gd name="adj2" fmla="val -5459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차원 행렬을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차원 행렬로 변경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1720" y="4816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975109" y="4664700"/>
            <a:ext cx="411972" cy="1692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0" tIns="0" rIns="0" bIns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Arial Unicode MS"/>
                <a:ea typeface="JetBrains Mono"/>
              </a:rPr>
              <a:t>“</a:t>
            </a:r>
            <a:r>
              <a:rPr lang="ko-KR" altLang="ko-KR" sz="1100" b="1" dirty="0" err="1" smtClean="0">
                <a:solidFill>
                  <a:schemeClr val="accent6">
                    <a:lumMod val="75000"/>
                  </a:schemeClr>
                </a:solidFill>
                <a:latin typeface="Arial Unicode MS"/>
                <a:ea typeface="JetBrains Mono"/>
              </a:rPr>
              <a:t>tvecs</a:t>
            </a:r>
            <a:endParaRPr lang="ko-KR" altLang="ko-KR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17165" y="5032378"/>
            <a:ext cx="711455" cy="307854"/>
          </a:xfrm>
          <a:prstGeom prst="wedgeRoundRectCallout">
            <a:avLst>
              <a:gd name="adj1" fmla="val 187639"/>
              <a:gd name="adj2" fmla="val -124886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오타수정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76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1908" y="1247105"/>
            <a:ext cx="1386425" cy="307854"/>
          </a:xfrm>
          <a:prstGeom prst="wedgeRoundRectCallout">
            <a:avLst>
              <a:gd name="adj1" fmla="val 47147"/>
              <a:gd name="adj2" fmla="val 8092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체스모양 입력영상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102" name="_x432694880" descr="EMB000014885c8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49" y="548880"/>
            <a:ext cx="18353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432694088" descr="EMB000014885c8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35" y="548880"/>
            <a:ext cx="18353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_x432693296" descr="EMB000014885c8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81" y="548880"/>
            <a:ext cx="18353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432694952" descr="EMB000014885c8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49" y="2399242"/>
            <a:ext cx="18353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_x432693728" descr="EMB000014885c8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35" y="2399242"/>
            <a:ext cx="18353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432694808" descr="EMB000014885c8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62" y="2425436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9814" y="4251134"/>
            <a:ext cx="4678375" cy="2611852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7500267" y="1684085"/>
            <a:ext cx="1525068" cy="307854"/>
          </a:xfrm>
          <a:prstGeom prst="wedgeRoundRectCallout">
            <a:avLst>
              <a:gd name="adj1" fmla="val -97625"/>
              <a:gd name="adj2" fmla="val -9704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검출된 코너 좌표 표시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00904" y="4398711"/>
            <a:ext cx="1386425" cy="254425"/>
          </a:xfrm>
          <a:prstGeom prst="wedgeRoundRectCallout">
            <a:avLst>
              <a:gd name="adj1" fmla="val -818"/>
              <a:gd name="adj2" fmla="val -13179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보정할 왜곡 영상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120998" y="4398711"/>
            <a:ext cx="946946" cy="254425"/>
          </a:xfrm>
          <a:prstGeom prst="wedgeRoundRectCallout">
            <a:avLst>
              <a:gd name="adj1" fmla="val -818"/>
              <a:gd name="adj2" fmla="val -13179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보정 영상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7506055" y="3574737"/>
            <a:ext cx="1386425" cy="254425"/>
          </a:xfrm>
          <a:prstGeom prst="wedgeRoundRectCallout">
            <a:avLst>
              <a:gd name="adj1" fmla="val -53031"/>
              <a:gd name="adj2" fmla="val -10558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외곽 제거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보정영상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8" grpId="0" animBg="1"/>
      <p:bldP spid="19" grpId="0" animBg="1"/>
      <p:bldP spid="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심화예제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6449"/>
          <a:stretch/>
        </p:blipFill>
        <p:spPr>
          <a:xfrm>
            <a:off x="1115616" y="671482"/>
            <a:ext cx="6702373" cy="577016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622617" y="3003844"/>
            <a:ext cx="1677575" cy="254425"/>
          </a:xfrm>
          <a:prstGeom prst="wedgeRoundRectCallout">
            <a:avLst>
              <a:gd name="adj1" fmla="val -73992"/>
              <a:gd name="adj2" fmla="val -4035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리스트를 </a:t>
            </a:r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ndarray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객체로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93472" y="701692"/>
            <a:ext cx="4222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카메라 입력 영상 렌즈 보정 </a:t>
            </a:r>
            <a:r>
              <a:rPr lang="en-US" altLang="ko-KR" sz="1400" dirty="0" smtClean="0"/>
              <a:t>– 10.warping_camera.py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775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71600" y="570547"/>
            <a:ext cx="7299614" cy="6260894"/>
            <a:chOff x="251520" y="-576643"/>
            <a:chExt cx="8029575" cy="79288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3304034"/>
              <a:ext cx="7972425" cy="40481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63440"/>
            <a:stretch/>
          </p:blipFill>
          <p:spPr>
            <a:xfrm>
              <a:off x="251520" y="-576643"/>
              <a:ext cx="8029575" cy="3976799"/>
            </a:xfrm>
            <a:prstGeom prst="rect">
              <a:avLst/>
            </a:prstGeom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1248790" y="5661248"/>
            <a:ext cx="946946" cy="279868"/>
          </a:xfrm>
          <a:prstGeom prst="wedgeRoundRectCallout">
            <a:avLst>
              <a:gd name="adj1" fmla="val 94919"/>
              <a:gd name="adj2" fmla="val -10941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에러 메시지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2987" y="4280631"/>
            <a:ext cx="1386425" cy="372505"/>
          </a:xfrm>
          <a:prstGeom prst="wedgeRoundRectCallout">
            <a:avLst>
              <a:gd name="adj1" fmla="val 81274"/>
              <a:gd name="adj2" fmla="val -10683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저장 코너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개 이상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왜곡 보정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7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395182" y="-27384"/>
            <a:ext cx="8569306" cy="62277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21" y="1071102"/>
            <a:ext cx="3163222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495" y="1040949"/>
            <a:ext cx="3157355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93096"/>
            <a:ext cx="3157355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078" y="4293376"/>
            <a:ext cx="3157354" cy="2520000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1582216" y="700860"/>
            <a:ext cx="2701752" cy="279868"/>
          </a:xfrm>
          <a:prstGeom prst="wedgeRoundRectCallout">
            <a:avLst>
              <a:gd name="adj1" fmla="val -37162"/>
              <a:gd name="adj2" fmla="val 11248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실행후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백스페이스 키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눌르면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코너 검출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2564" y="3824661"/>
            <a:ext cx="1386425" cy="307855"/>
          </a:xfrm>
          <a:prstGeom prst="wedgeRoundRectCallout">
            <a:avLst>
              <a:gd name="adj1" fmla="val 38679"/>
              <a:gd name="adj2" fmla="val 12542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저장 코너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개 미만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084168" y="660282"/>
            <a:ext cx="1260386" cy="279868"/>
          </a:xfrm>
          <a:prstGeom prst="wedgeRoundRectCallout">
            <a:avLst>
              <a:gd name="adj1" fmla="val -37162"/>
              <a:gd name="adj2" fmla="val 11248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코너 좌표 저장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427984" y="2295238"/>
            <a:ext cx="432048" cy="43204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86069" y="2007206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백스페이스바</a:t>
            </a:r>
            <a:endParaRPr lang="ko-KR" altLang="en-US" sz="1100" dirty="0"/>
          </a:p>
        </p:txBody>
      </p:sp>
      <p:sp>
        <p:nvSpPr>
          <p:cNvPr id="17" name="아래쪽 화살표 16"/>
          <p:cNvSpPr/>
          <p:nvPr/>
        </p:nvSpPr>
        <p:spPr>
          <a:xfrm>
            <a:off x="2158205" y="3861048"/>
            <a:ext cx="469579" cy="368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99792" y="386104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엔터키</a:t>
            </a:r>
            <a:endParaRPr lang="ko-KR" altLang="en-US" sz="1200" dirty="0"/>
          </a:p>
        </p:txBody>
      </p:sp>
      <p:sp>
        <p:nvSpPr>
          <p:cNvPr id="19" name="아래쪽 화살표 18"/>
          <p:cNvSpPr/>
          <p:nvPr/>
        </p:nvSpPr>
        <p:spPr>
          <a:xfrm rot="19138615">
            <a:off x="4373037" y="3826072"/>
            <a:ext cx="469579" cy="368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10669" y="386104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엔터키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899995" y="393814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엔터키</a:t>
            </a:r>
            <a:endParaRPr lang="ko-KR" altLang="en-US" sz="12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364088" y="3875041"/>
            <a:ext cx="2029866" cy="279868"/>
          </a:xfrm>
          <a:prstGeom prst="wedgeRoundRectCallout">
            <a:avLst>
              <a:gd name="adj1" fmla="val -18569"/>
              <a:gd name="adj2" fmla="val 13222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저장 코너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개 이상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왜곡 보정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3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10.1.2 </a:t>
            </a:r>
            <a:r>
              <a:rPr lang="ko-KR" altLang="en-US" dirty="0" err="1"/>
              <a:t>허프</a:t>
            </a:r>
            <a:r>
              <a:rPr lang="ko-KR" altLang="en-US" dirty="0"/>
              <a:t> 변환의 전체 과정 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허프</a:t>
            </a:r>
            <a:r>
              <a:rPr lang="ko-KR" altLang="en-US" dirty="0" smtClean="0"/>
              <a:t> </a:t>
            </a:r>
            <a:r>
              <a:rPr lang="ko-KR" altLang="en-US" dirty="0"/>
              <a:t>변환 </a:t>
            </a:r>
            <a:r>
              <a:rPr lang="ko-KR" altLang="en-US" dirty="0" err="1"/>
              <a:t>좌표계를</a:t>
            </a:r>
            <a:r>
              <a:rPr lang="ko-KR" altLang="en-US" dirty="0"/>
              <a:t> 위한 </a:t>
            </a:r>
            <a:r>
              <a:rPr lang="ko-KR" altLang="en-US" dirty="0" smtClean="0"/>
              <a:t>행렬의 계산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82" y="4278982"/>
            <a:ext cx="6076950" cy="123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85146" y="45173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*2</a:t>
            </a:r>
            <a:endParaRPr lang="ko-KR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701123" y="3507294"/>
            <a:ext cx="871200" cy="405710"/>
          </a:xfrm>
          <a:prstGeom prst="wedgeRoundRectCallout">
            <a:avLst>
              <a:gd name="adj1" fmla="val -15343"/>
              <a:gd name="adj2" fmla="val 2021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교재 오타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04248" y="4797152"/>
            <a:ext cx="871200" cy="540000"/>
            <a:chOff x="7452320" y="5589240"/>
            <a:chExt cx="720000" cy="540000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7452320" y="5589240"/>
              <a:ext cx="720000" cy="540000"/>
            </a:xfrm>
            <a:prstGeom prst="wedgeRoundRectCallout">
              <a:avLst>
                <a:gd name="adj1" fmla="val -156797"/>
                <a:gd name="adj2" fmla="val 4113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smtClean="0">
                  <a:solidFill>
                    <a:schemeClr val="accent4">
                      <a:lumMod val="50000"/>
                    </a:schemeClr>
                  </a:solidFill>
                </a:rPr>
                <a:t>간</a:t>
              </a:r>
              <a:r>
                <a:rPr lang="ko-KR" altLang="en-US" sz="1200">
                  <a:solidFill>
                    <a:schemeClr val="accent4">
                      <a:lumMod val="50000"/>
                    </a:schemeClr>
                  </a:solidFill>
                </a:rPr>
                <a:t>격</a:t>
              </a:r>
              <a:endParaRPr lang="en-US" altLang="ko-KR" sz="12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7452320" y="5589240"/>
              <a:ext cx="720000" cy="540000"/>
            </a:xfrm>
            <a:prstGeom prst="wedgeRoundRectCallout">
              <a:avLst>
                <a:gd name="adj1" fmla="val -126920"/>
                <a:gd name="adj2" fmla="val -6421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4">
                      <a:lumMod val="50000"/>
                    </a:schemeClr>
                  </a:solidFill>
                </a:rPr>
                <a:t>각도간격</a:t>
              </a:r>
              <a:r>
                <a:rPr lang="en-US" altLang="ko-KR" sz="1200" dirty="0" smtClean="0">
                  <a:solidFill>
                    <a:schemeClr val="accent4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1200" dirty="0" smtClean="0">
                  <a:solidFill>
                    <a:schemeClr val="accent4">
                      <a:lumMod val="50000"/>
                    </a:schemeClr>
                  </a:solidFill>
                </a:rPr>
                <a:t>거리간격</a:t>
              </a:r>
              <a:endParaRPr lang="en-US" altLang="ko-KR" sz="12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12" y="967473"/>
            <a:ext cx="4586166" cy="1904425"/>
          </a:xfrm>
          <a:prstGeom prst="roundRect">
            <a:avLst>
              <a:gd name="adj" fmla="val 123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84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허프</a:t>
                </a:r>
                <a:r>
                  <a:rPr lang="ko-KR" altLang="en-US" dirty="0"/>
                  <a:t> 변환은 영상 내의 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원뿐만 아니라 임의의 형태를 지닌 물체를 감지해 내는 </a:t>
                </a:r>
                <a:r>
                  <a:rPr lang="ko-KR" altLang="en-US" dirty="0" smtClean="0"/>
                  <a:t>대표적인 </a:t>
                </a:r>
                <a:r>
                  <a:rPr lang="ko-KR" altLang="en-US" dirty="0"/>
                  <a:t>기술로서 특히 직선 검출에 주로 사용된다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직교 </a:t>
                </a:r>
                <a:r>
                  <a:rPr lang="ko-KR" altLang="en-US" dirty="0" err="1"/>
                  <a:t>좌표계로</a:t>
                </a:r>
                <a:r>
                  <a:rPr lang="ko-KR" altLang="en-US" dirty="0"/>
                  <a:t> 표현되는 영상의 에지 </a:t>
                </a:r>
                <a:r>
                  <a:rPr lang="ko-KR" altLang="en-US" dirty="0" smtClean="0"/>
                  <a:t>점들을 </a:t>
                </a:r>
                <a:r>
                  <a:rPr lang="ko-KR" altLang="en-US" dirty="0" err="1"/>
                  <a:t>극좌표계로</a:t>
                </a:r>
                <a:r>
                  <a:rPr lang="ko-KR" altLang="en-US" dirty="0"/>
                  <a:t> 옮겨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검출하고자 하는 물체의 </a:t>
                </a:r>
                <a:r>
                  <a:rPr lang="ko-KR" altLang="en-US" dirty="0" err="1"/>
                  <a:t>파라미터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를 추출하는 방법이다</a:t>
                </a:r>
                <a:r>
                  <a:rPr lang="en-US" altLang="ko-KR" dirty="0" smtClean="0"/>
                  <a:t>.</a:t>
                </a: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err="1"/>
                  <a:t>허프</a:t>
                </a:r>
                <a:r>
                  <a:rPr lang="ko-KR" altLang="en-US" dirty="0"/>
                  <a:t> 변환은 다음과 같은 세부적인 과정을 거쳐서 수행된다</a:t>
                </a:r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ko-KR" altLang="en-US" dirty="0"/>
                  <a:t>영상 처리에서 중요한 특징 정보로 사용되는 코너는 영상에서 경계가 만나는 지점의 </a:t>
                </a:r>
                <a:r>
                  <a:rPr lang="ko-KR" altLang="en-US" dirty="0" smtClean="0"/>
                  <a:t>특정한 </a:t>
                </a:r>
                <a:r>
                  <a:rPr lang="ko-KR" altLang="en-US" dirty="0"/>
                  <a:t>모양을 갖는 곳을 가리킨다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코너 정보들 중에서 영상의 왜곡에도 불변하는 </a:t>
                </a:r>
                <a:r>
                  <a:rPr lang="ko-KR" altLang="en-US" dirty="0" smtClean="0"/>
                  <a:t>특징을 가진 </a:t>
                </a:r>
                <a:r>
                  <a:rPr lang="ko-KR" altLang="en-US" dirty="0"/>
                  <a:t>지점들이 영상 매칭에 유용하게 사용될 수 있다</a:t>
                </a:r>
                <a:r>
                  <a:rPr lang="en-US" altLang="ko-KR" dirty="0" smtClean="0"/>
                  <a:t>.</a:t>
                </a:r>
              </a:p>
              <a:p>
                <a:pPr lvl="3"/>
                <a:endParaRPr lang="en-US" altLang="ko-KR" dirty="0" smtClean="0"/>
              </a:p>
              <a:p>
                <a:r>
                  <a:rPr lang="ko-KR" altLang="en-US" dirty="0" err="1"/>
                  <a:t>해리스</a:t>
                </a:r>
                <a:r>
                  <a:rPr lang="ko-KR" altLang="en-US" dirty="0"/>
                  <a:t> 코너 검출 방법은 영상의 평행이동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회전 변환에는 불변</a:t>
                </a:r>
                <a:r>
                  <a:rPr lang="en-US" altLang="ko-KR" dirty="0"/>
                  <a:t>(invariant)</a:t>
                </a:r>
                <a:r>
                  <a:rPr lang="ko-KR" altLang="en-US" dirty="0"/>
                  <a:t>하는 특징이 있고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어파인</a:t>
                </a:r>
                <a:r>
                  <a:rPr lang="en-US" altLang="ko-KR" dirty="0"/>
                  <a:t>(affine) </a:t>
                </a:r>
                <a:r>
                  <a:rPr lang="ko-KR" altLang="en-US" dirty="0"/>
                  <a:t>변환이나 조명</a:t>
                </a:r>
                <a:r>
                  <a:rPr lang="en-US" altLang="ko-KR" dirty="0"/>
                  <a:t>(illumination) </a:t>
                </a:r>
                <a:r>
                  <a:rPr lang="ko-KR" altLang="en-US" dirty="0"/>
                  <a:t>변화에도 어느 정도는 강인성이 있다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b="-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9"/>
          <a:stretch/>
        </p:blipFill>
        <p:spPr bwMode="auto">
          <a:xfrm>
            <a:off x="2351667" y="1772816"/>
            <a:ext cx="3792596" cy="44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080" y="2790887"/>
            <a:ext cx="4595448" cy="1605540"/>
          </a:xfrm>
          <a:prstGeom prst="roundRect">
            <a:avLst>
              <a:gd name="adj" fmla="val 1049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80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ko-KR" altLang="en-US" dirty="0"/>
              <a:t>이웃 알고리즘은 기존에 가지고 있는 데이터들을 일정한 규칙에 의해 분류된 </a:t>
            </a:r>
            <a:r>
              <a:rPr lang="ko-KR" altLang="en-US" dirty="0" smtClean="0"/>
              <a:t>상태에서 </a:t>
            </a:r>
            <a:r>
              <a:rPr lang="ko-KR" altLang="en-US" dirty="0"/>
              <a:t>새로운 데이터의 종류를 예측하는 분류 알고리즘이다</a:t>
            </a:r>
            <a:r>
              <a:rPr lang="en-US" altLang="ko-KR" dirty="0"/>
              <a:t>. </a:t>
            </a:r>
            <a:r>
              <a:rPr lang="ko-KR" altLang="en-US" dirty="0"/>
              <a:t>새로운 미지의 샘플이 </a:t>
            </a:r>
            <a:r>
              <a:rPr lang="ko-KR" altLang="en-US" dirty="0" err="1" smtClean="0"/>
              <a:t>입력될때</a:t>
            </a:r>
            <a:r>
              <a:rPr lang="en-US" altLang="ko-KR" dirty="0"/>
              <a:t>, </a:t>
            </a:r>
            <a:r>
              <a:rPr lang="ko-KR" altLang="en-US" dirty="0"/>
              <a:t>학습 클래스의 샘플들과 새 샘플의 거리가 가장 </a:t>
            </a:r>
            <a:r>
              <a:rPr lang="ko-KR" altLang="en-US" dirty="0" smtClean="0"/>
              <a:t>가까운 클래스로 </a:t>
            </a:r>
            <a:r>
              <a:rPr lang="ko-KR" altLang="en-US" dirty="0"/>
              <a:t>분류한다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ko-KR" altLang="en-US" dirty="0"/>
              <a:t>이웃 방법 중에서 가장 많이 사용되는 것은 학습된 클래스들에서 여러 개의 </a:t>
            </a:r>
            <a:r>
              <a:rPr lang="ko-KR" altLang="en-US" dirty="0" smtClean="0"/>
              <a:t>가까운 </a:t>
            </a:r>
            <a:r>
              <a:rPr lang="ko-KR" altLang="en-US" dirty="0"/>
              <a:t>이웃을 선출하고 이를 이용하여 미지의 샘플들을 분류하는 방법이다</a:t>
            </a:r>
            <a:r>
              <a:rPr lang="en-US" altLang="ko-KR" dirty="0"/>
              <a:t>. </a:t>
            </a:r>
            <a:r>
              <a:rPr lang="ko-KR" altLang="en-US" dirty="0"/>
              <a:t>이러한 분류 </a:t>
            </a:r>
            <a:r>
              <a:rPr lang="ko-KR" altLang="en-US" dirty="0" smtClean="0"/>
              <a:t>과정을 </a:t>
            </a:r>
            <a:r>
              <a:rPr lang="en-US" altLang="ko-KR" dirty="0"/>
              <a:t>k-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분류라고 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분류를 위해 </a:t>
            </a:r>
            <a:r>
              <a:rPr lang="en-US" altLang="ko-KR" dirty="0"/>
              <a:t>ml </a:t>
            </a:r>
            <a:r>
              <a:rPr lang="ko-KR" altLang="en-US" dirty="0"/>
              <a:t>라이브러리의 </a:t>
            </a:r>
            <a:r>
              <a:rPr lang="en-US" altLang="ko-KR" dirty="0" err="1"/>
              <a:t>KNearest_create</a:t>
            </a:r>
            <a:r>
              <a:rPr lang="en-US" altLang="ko-KR" dirty="0"/>
              <a:t>() </a:t>
            </a:r>
            <a:r>
              <a:rPr lang="ko-KR" altLang="en-US" dirty="0" smtClean="0"/>
              <a:t>함수로 </a:t>
            </a:r>
            <a:r>
              <a:rPr lang="en-US" altLang="ko-KR" dirty="0" err="1" smtClean="0"/>
              <a:t>kNN</a:t>
            </a:r>
            <a:r>
              <a:rPr lang="en-US" altLang="ko-KR" dirty="0" smtClean="0"/>
              <a:t> </a:t>
            </a:r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en-US" altLang="ko-KR" dirty="0" err="1"/>
              <a:t>ml_KNearest</a:t>
            </a:r>
            <a:r>
              <a:rPr lang="en-US" altLang="ko-KR" dirty="0"/>
              <a:t>)</a:t>
            </a:r>
            <a:r>
              <a:rPr lang="ko-KR" altLang="en-US" dirty="0"/>
              <a:t>를 만들어서 객체 내부 메서드인 </a:t>
            </a:r>
            <a:r>
              <a:rPr lang="en-US" altLang="ko-KR" dirty="0"/>
              <a:t>train()</a:t>
            </a:r>
            <a:r>
              <a:rPr lang="ko-KR" altLang="en-US" dirty="0"/>
              <a:t>로 학습을 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findNearest</a:t>
            </a:r>
            <a:r>
              <a:rPr lang="en-US" altLang="ko-KR" dirty="0"/>
              <a:t>() </a:t>
            </a:r>
            <a:r>
              <a:rPr lang="ko-KR" altLang="en-US" dirty="0"/>
              <a:t>메서드로 분류를 수행한다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r>
              <a:rPr lang="ko-KR" altLang="en-US" dirty="0" smtClean="0"/>
              <a:t>영상 </a:t>
            </a:r>
            <a:r>
              <a:rPr lang="ko-KR" altLang="en-US" dirty="0" err="1"/>
              <a:t>워핑은</a:t>
            </a:r>
            <a:r>
              <a:rPr lang="ko-KR" altLang="en-US" dirty="0"/>
              <a:t> 영상에서 비선형적인 특정한 규칙에 따라 입력 영상을 </a:t>
            </a:r>
            <a:r>
              <a:rPr lang="ko-KR" altLang="en-US" dirty="0" err="1" smtClean="0"/>
              <a:t>재추출</a:t>
            </a:r>
            <a:r>
              <a:rPr lang="en-US" altLang="ko-KR" dirty="0"/>
              <a:t>(resampling)</a:t>
            </a:r>
            <a:r>
              <a:rPr lang="ko-KR" altLang="en-US" dirty="0" smtClean="0"/>
              <a:t>하여 </a:t>
            </a:r>
            <a:r>
              <a:rPr lang="ko-KR" altLang="en-US" dirty="0"/>
              <a:t>영상의 형태를 변형시키는 기술이다</a:t>
            </a:r>
            <a:r>
              <a:rPr lang="en-US" altLang="ko-KR" dirty="0"/>
              <a:t>. </a:t>
            </a:r>
            <a:r>
              <a:rPr lang="ko-KR" altLang="en-US" dirty="0"/>
              <a:t>영상을 다른 여러 방향으로 늘이거나 </a:t>
            </a:r>
            <a:r>
              <a:rPr lang="ko-KR" altLang="en-US" dirty="0" err="1" smtClean="0"/>
              <a:t>크기를조절하는</a:t>
            </a:r>
            <a:r>
              <a:rPr lang="ko-KR" altLang="en-US" dirty="0" smtClean="0"/>
              <a:t> </a:t>
            </a:r>
            <a:r>
              <a:rPr lang="ko-KR" altLang="en-US" dirty="0"/>
              <a:t>기법으로 </a:t>
            </a:r>
            <a:r>
              <a:rPr lang="ko-KR" altLang="en-US" dirty="0" err="1"/>
              <a:t>수순한</a:t>
            </a:r>
            <a:r>
              <a:rPr lang="ko-KR" altLang="en-US" dirty="0"/>
              <a:t> 스케일링과 달리 크기 변화의 정도가 영상 전체에 대해 </a:t>
            </a:r>
            <a:r>
              <a:rPr lang="ko-KR" altLang="en-US" dirty="0" smtClean="0"/>
              <a:t>균일하지 </a:t>
            </a:r>
            <a:r>
              <a:rPr lang="ko-KR" altLang="en-US" dirty="0"/>
              <a:t>않는 것이 특징이다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ko-KR" altLang="en-US" dirty="0"/>
              <a:t>영상 </a:t>
            </a:r>
            <a:r>
              <a:rPr lang="ko-KR" altLang="en-US" dirty="0" err="1"/>
              <a:t>모핑</a:t>
            </a:r>
            <a:r>
              <a:rPr lang="en-US" altLang="ko-KR" dirty="0"/>
              <a:t>(</a:t>
            </a:r>
            <a:r>
              <a:rPr lang="en-US" altLang="ko-KR" dirty="0" err="1"/>
              <a:t>Morping</a:t>
            </a:r>
            <a:r>
              <a:rPr lang="en-US" altLang="ko-KR" dirty="0"/>
              <a:t>)</a:t>
            </a:r>
            <a:r>
              <a:rPr lang="ko-KR" altLang="en-US" dirty="0"/>
              <a:t>은 조지 루카스가 설립한 특수 효과 전문회사인 </a:t>
            </a:r>
            <a:r>
              <a:rPr lang="en-US" altLang="ko-KR" dirty="0" smtClean="0"/>
              <a:t>ILM(Industrial Light </a:t>
            </a:r>
            <a:r>
              <a:rPr lang="en-US" altLang="ko-KR" dirty="0"/>
              <a:t>and Magic)</a:t>
            </a:r>
            <a:r>
              <a:rPr lang="ko-KR" altLang="en-US" dirty="0"/>
              <a:t>이 개발한 기법으로 변형</a:t>
            </a:r>
            <a:r>
              <a:rPr lang="en-US" altLang="ko-KR" dirty="0"/>
              <a:t>(metamorphosis)</a:t>
            </a:r>
            <a:r>
              <a:rPr lang="ko-KR" altLang="en-US" dirty="0"/>
              <a:t>이란 단어에서 유래되었다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이것은 </a:t>
            </a:r>
            <a:r>
              <a:rPr lang="ko-KR" altLang="en-US" dirty="0"/>
              <a:t>하나의 영상에서 형체가 전혀 다른 영상으로 변하도록 하는 기법을 말한다</a:t>
            </a:r>
          </a:p>
        </p:txBody>
      </p:sp>
    </p:spTree>
    <p:extLst>
      <p:ext uri="{BB962C8B-B14F-4D97-AF65-F5344CB8AC3E}">
        <p14:creationId xmlns:p14="http://schemas.microsoft.com/office/powerpoint/2010/main" val="6749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87" b="987"/>
          <a:stretch/>
        </p:blipFill>
        <p:spPr>
          <a:xfrm>
            <a:off x="786587" y="796497"/>
            <a:ext cx="7360227" cy="4320480"/>
          </a:xfrm>
          <a:prstGeom prst="roundRect">
            <a:avLst>
              <a:gd name="adj" fmla="val 321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10.1.3 </a:t>
            </a:r>
            <a:r>
              <a:rPr lang="ko-KR" altLang="en-US" dirty="0" err="1"/>
              <a:t>허프</a:t>
            </a:r>
            <a:r>
              <a:rPr lang="ko-KR" altLang="en-US" dirty="0"/>
              <a:t> 누적 행렬 구성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851294" y="260648"/>
            <a:ext cx="1543782" cy="335298"/>
            <a:chOff x="7232536" y="5674826"/>
            <a:chExt cx="1159868" cy="368828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7232536" y="5674826"/>
              <a:ext cx="1159568" cy="368827"/>
            </a:xfrm>
            <a:prstGeom prst="wedgeRoundRectCallout">
              <a:avLst>
                <a:gd name="adj1" fmla="val -23493"/>
                <a:gd name="adj2" fmla="val 16158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smtClean="0">
                  <a:solidFill>
                    <a:schemeClr val="accent4">
                      <a:lumMod val="50000"/>
                    </a:schemeClr>
                  </a:solidFill>
                </a:rPr>
                <a:t>간</a:t>
              </a:r>
              <a:r>
                <a:rPr lang="ko-KR" altLang="en-US" sz="1200">
                  <a:solidFill>
                    <a:schemeClr val="accent4">
                      <a:lumMod val="50000"/>
                    </a:schemeClr>
                  </a:solidFill>
                </a:rPr>
                <a:t>격</a:t>
              </a:r>
              <a:endParaRPr lang="en-US" altLang="ko-KR" sz="12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7232836" y="5674827"/>
              <a:ext cx="1159568" cy="368827"/>
            </a:xfrm>
            <a:prstGeom prst="wedgeRoundRectCallout">
              <a:avLst>
                <a:gd name="adj1" fmla="val 10142"/>
                <a:gd name="adj2" fmla="val 17243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accent4">
                      <a:lumMod val="50000"/>
                    </a:schemeClr>
                  </a:solidFill>
                </a:rPr>
                <a:t>거리간격</a:t>
              </a:r>
              <a:r>
                <a:rPr lang="en-US" altLang="ko-KR" sz="1200" dirty="0" smtClean="0">
                  <a:solidFill>
                    <a:schemeClr val="accent4">
                      <a:lumMod val="50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accent4">
                      <a:lumMod val="50000"/>
                    </a:schemeClr>
                  </a:solidFill>
                </a:rPr>
                <a:t>각도간격</a:t>
              </a:r>
              <a:endParaRPr lang="en-US" altLang="ko-KR" sz="12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모서리가 둥근 사각형 설명선 20"/>
          <p:cNvSpPr/>
          <p:nvPr/>
        </p:nvSpPr>
        <p:spPr>
          <a:xfrm>
            <a:off x="2204" y="1650875"/>
            <a:ext cx="938937" cy="297750"/>
          </a:xfrm>
          <a:prstGeom prst="wedgeRoundRectCallout">
            <a:avLst>
              <a:gd name="adj1" fmla="val 130108"/>
              <a:gd name="adj2" fmla="val 123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누적 행렬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-36512" y="3645024"/>
            <a:ext cx="1663385" cy="479529"/>
          </a:xfrm>
          <a:prstGeom prst="wedgeRoundRectCallout">
            <a:avLst>
              <a:gd name="adj1" fmla="val 71467"/>
              <a:gd name="adj2" fmla="val -493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직선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극좌표를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누적 행렬의 인덱스로 계산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36512" y="2263575"/>
            <a:ext cx="1147475" cy="297750"/>
          </a:xfrm>
          <a:prstGeom prst="wedgeRoundRectCallout">
            <a:avLst>
              <a:gd name="adj1" fmla="val 95648"/>
              <a:gd name="adj2" fmla="val 13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삼각 함수 행렬 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820" r="4350" b="2446"/>
          <a:stretch/>
        </p:blipFill>
        <p:spPr>
          <a:xfrm>
            <a:off x="4139952" y="4934240"/>
            <a:ext cx="4940948" cy="1399346"/>
          </a:xfrm>
          <a:prstGeom prst="roundRect">
            <a:avLst>
              <a:gd name="adj" fmla="val 894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타원 6"/>
          <p:cNvSpPr/>
          <p:nvPr/>
        </p:nvSpPr>
        <p:spPr>
          <a:xfrm>
            <a:off x="7335601" y="3212976"/>
            <a:ext cx="89423" cy="894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7" idx="6"/>
            <a:endCxn id="6" idx="0"/>
          </p:cNvCxnSpPr>
          <p:nvPr/>
        </p:nvCxnSpPr>
        <p:spPr>
          <a:xfrm flipH="1">
            <a:off x="6610426" y="3257688"/>
            <a:ext cx="814598" cy="1676552"/>
          </a:xfrm>
          <a:prstGeom prst="bentConnector4">
            <a:avLst>
              <a:gd name="adj1" fmla="val -28063"/>
              <a:gd name="adj2" fmla="val 51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사각형 설명선 22"/>
          <p:cNvSpPr/>
          <p:nvPr/>
        </p:nvSpPr>
        <p:spPr>
          <a:xfrm>
            <a:off x="2195409" y="5517232"/>
            <a:ext cx="1663385" cy="396305"/>
          </a:xfrm>
          <a:prstGeom prst="wedgeRoundRectCallout">
            <a:avLst>
              <a:gd name="adj1" fmla="val 72694"/>
              <a:gd name="adj2" fmla="val -482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0~180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도 각도에 대한 삼각함수 값 행렬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487738" y="6248877"/>
            <a:ext cx="1032831" cy="327525"/>
          </a:xfrm>
          <a:prstGeom prst="wedgeRoundRectCallout">
            <a:avLst>
              <a:gd name="adj1" fmla="val -16637"/>
              <a:gd name="adj2" fmla="val -15637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직선 좌표들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236296" y="4571410"/>
            <a:ext cx="1663385" cy="297750"/>
          </a:xfrm>
          <a:prstGeom prst="wedgeRoundRectCallout">
            <a:avLst>
              <a:gd name="adj1" fmla="val -20312"/>
              <a:gd name="adj2" fmla="val 893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직선 좌표들의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극좌표</a:t>
            </a:r>
            <a:endParaRPr lang="en-US" altLang="ko-KR" sz="12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2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10.1.3 </a:t>
            </a:r>
            <a:r>
              <a:rPr lang="ko-KR" altLang="en-US" dirty="0" err="1"/>
              <a:t>허프</a:t>
            </a:r>
            <a:r>
              <a:rPr lang="ko-KR" altLang="en-US" dirty="0"/>
              <a:t> 누적 행렬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5" name="_x215980688" descr="EMB00003ff0559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231242" y="980728"/>
            <a:ext cx="825826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302806" y="1077932"/>
            <a:ext cx="748914" cy="397633"/>
            <a:chOff x="2789999" y="2378338"/>
            <a:chExt cx="2844000" cy="397633"/>
          </a:xfrm>
        </p:grpSpPr>
        <p:sp>
          <p:nvSpPr>
            <p:cNvPr id="7" name="모서리가 둥근 사각형 설명선 6"/>
            <p:cNvSpPr/>
            <p:nvPr/>
          </p:nvSpPr>
          <p:spPr>
            <a:xfrm>
              <a:off x="2789999" y="2383200"/>
              <a:ext cx="2844000" cy="392771"/>
            </a:xfrm>
            <a:prstGeom prst="wedgeRoundRectCallout">
              <a:avLst>
                <a:gd name="adj1" fmla="val -128092"/>
                <a:gd name="adj2" fmla="val 26847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2789999" y="2378338"/>
              <a:ext cx="2844000" cy="392771"/>
            </a:xfrm>
            <a:prstGeom prst="wedgeRoundRectCallout">
              <a:avLst>
                <a:gd name="adj1" fmla="val 239647"/>
                <a:gd name="adj2" fmla="val 18882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accent4">
                      <a:lumMod val="50000"/>
                    </a:schemeClr>
                  </a:solidFill>
                </a:rPr>
                <a:t>좌표점</a:t>
              </a:r>
              <a:endParaRPr lang="en-US" altLang="ko-KR" sz="14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267744" y="4131844"/>
            <a:ext cx="748914" cy="396147"/>
            <a:chOff x="2789999" y="2407914"/>
            <a:chExt cx="2844000" cy="396147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2789999" y="2407914"/>
              <a:ext cx="2844000" cy="392771"/>
            </a:xfrm>
            <a:prstGeom prst="wedgeRoundRectCallout">
              <a:avLst>
                <a:gd name="adj1" fmla="val -98851"/>
                <a:gd name="adj2" fmla="val -20080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2789999" y="2411290"/>
              <a:ext cx="2844000" cy="392771"/>
            </a:xfrm>
            <a:prstGeom prst="wedgeRoundRectCallout">
              <a:avLst>
                <a:gd name="adj1" fmla="val 231168"/>
                <a:gd name="adj2" fmla="val -6338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accent4">
                      <a:lumMod val="50000"/>
                    </a:schemeClr>
                  </a:solidFill>
                </a:rPr>
                <a:t>좌표점</a:t>
              </a:r>
              <a:endParaRPr lang="en-US" altLang="ko-KR" sz="14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모서리가 둥근 사각형 설명선 17"/>
          <p:cNvSpPr/>
          <p:nvPr/>
        </p:nvSpPr>
        <p:spPr>
          <a:xfrm>
            <a:off x="7092280" y="4136436"/>
            <a:ext cx="1882325" cy="565365"/>
          </a:xfrm>
          <a:prstGeom prst="wedgeRoundRectCallout">
            <a:avLst>
              <a:gd name="adj1" fmla="val -48957"/>
              <a:gd name="adj2" fmla="val -2111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누적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행렬에서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누적값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 algn="ctr">
              <a:buFont typeface="Wingdings" pitchFamily="2" charset="2"/>
              <a:buChar char="à"/>
            </a:pP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직선의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길이에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해당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732240" y="5445224"/>
            <a:ext cx="2016224" cy="467244"/>
          </a:xfrm>
          <a:prstGeom prst="wedgeRoundRectCallout">
            <a:avLst>
              <a:gd name="adj1" fmla="val 17834"/>
              <a:gd name="adj2" fmla="val -1780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누적값이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가장 큰 좌표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 algn="ctr">
              <a:buFont typeface="Wingdings" pitchFamily="2" charset="2"/>
              <a:buChar char="à"/>
            </a:pP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가장 긴 직선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7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11732</TotalTime>
  <Words>2191</Words>
  <Application>Microsoft Office PowerPoint</Application>
  <PresentationFormat>화면 슬라이드 쇼(4:3)</PresentationFormat>
  <Paragraphs>459</Paragraphs>
  <Slides>71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3" baseType="lpstr">
      <vt:lpstr>Arial Unicode MS</vt:lpstr>
      <vt:lpstr>HY중고딕</vt:lpstr>
      <vt:lpstr>JetBrains Mono</vt:lpstr>
      <vt:lpstr>맑은 고딕</vt:lpstr>
      <vt:lpstr>휴먼엑스포</vt:lpstr>
      <vt:lpstr>Arial</vt:lpstr>
      <vt:lpstr>Bodoni MT Black</vt:lpstr>
      <vt:lpstr>Cambria Math</vt:lpstr>
      <vt:lpstr>Times New Roman</vt:lpstr>
      <vt:lpstr>Tw Cen MT</vt:lpstr>
      <vt:lpstr>Wingdings</vt:lpstr>
      <vt:lpstr>물방울</vt:lpstr>
      <vt:lpstr>CHAPTER 10 변환영역 처리</vt:lpstr>
      <vt:lpstr>contents</vt:lpstr>
      <vt:lpstr>10.1 허프 변환</vt:lpstr>
      <vt:lpstr>10.1 허프 변환</vt:lpstr>
      <vt:lpstr>10.1.1 허프 변환의 좌표계</vt:lpstr>
      <vt:lpstr>10.1.1 허프 변환의 좌표계</vt:lpstr>
      <vt:lpstr>10.1.2 허프 변환의 전체 과정 </vt:lpstr>
      <vt:lpstr>10.1.3 허프 누적 행렬 구성</vt:lpstr>
      <vt:lpstr>10.1.3 허프 누적 행렬 구성</vt:lpstr>
      <vt:lpstr>10.1.3 허프 누적 행렬 구성</vt:lpstr>
      <vt:lpstr>10.1.4 허프 누적 행렬의 지역 최대값 선정</vt:lpstr>
      <vt:lpstr>10.1.4 허프 누적 행렬의 지역 최대값 선정</vt:lpstr>
      <vt:lpstr>10.1.5 직선(극 좌표) 선택 및 정렬</vt:lpstr>
      <vt:lpstr>10.1.7 최종 완성 프로그램</vt:lpstr>
      <vt:lpstr>10.1.7 최종 완성 프로그램</vt:lpstr>
      <vt:lpstr>10.1.7 최종 완성 프로그램</vt:lpstr>
      <vt:lpstr>10.1.8 심화예제 -멀티 하네스의 전처리(기울기 보정)</vt:lpstr>
      <vt:lpstr>PowerPoint 프레젠테이션</vt:lpstr>
      <vt:lpstr>10.1.8 심화예제 -멀티 하네스의 전처리(기울기 보정)</vt:lpstr>
      <vt:lpstr>심화예제 – 멀티하네스 기울기 보정</vt:lpstr>
      <vt:lpstr>심화예제 – 멀티하네스 기울기 보정</vt:lpstr>
      <vt:lpstr>심화예제 – 멀티하네스 기울기 보정</vt:lpstr>
      <vt:lpstr>10.2 코너 검출</vt:lpstr>
      <vt:lpstr>10.2 코너 검출</vt:lpstr>
      <vt:lpstr>10.2 코너 검출</vt:lpstr>
      <vt:lpstr>10.2 코너 검출</vt:lpstr>
      <vt:lpstr>10.2 코너 검출</vt:lpstr>
      <vt:lpstr>10.2 코너 검출</vt:lpstr>
      <vt:lpstr>10.2 코너 검출</vt:lpstr>
      <vt:lpstr>10.2 코너 검출</vt:lpstr>
      <vt:lpstr>10.2 코너 검출</vt:lpstr>
      <vt:lpstr>10.3 k-최근접 이웃 분류기</vt:lpstr>
      <vt:lpstr>10.3.1 k-최근접 이웃 분류기의 이해</vt:lpstr>
      <vt:lpstr>10.3.1 k-최근접 이웃 분류기의 이해</vt:lpstr>
      <vt:lpstr>10.3.2 k-NN을 위한 KNearest 클래스의 이해</vt:lpstr>
      <vt:lpstr>10.3.2 k-NN을 위한 KNearest 클래스의 이해</vt:lpstr>
      <vt:lpstr>10.3.3 MNIST 데이터 사용</vt:lpstr>
      <vt:lpstr>10.3.3 MNIST 데이터 사용</vt:lpstr>
      <vt:lpstr>10.3.3 MNIST 데이터 사용</vt:lpstr>
      <vt:lpstr>10.3.3 MNIST 데이터 사용</vt:lpstr>
      <vt:lpstr>10.3.4 k-NN 응용</vt:lpstr>
      <vt:lpstr>1) 학습 영상의 생성</vt:lpstr>
      <vt:lpstr>2) 학습 영상에서 셀 영상 분리</vt:lpstr>
      <vt:lpstr>2) 학습 영상에서 셀 영상 분리</vt:lpstr>
      <vt:lpstr>3) 숫자 객체 위치 검색 및 분리</vt:lpstr>
      <vt:lpstr>3) 숫자 객체 위치 검색 및 분리</vt:lpstr>
      <vt:lpstr>3) 숫자 객체 위치 검색 및 분리</vt:lpstr>
      <vt:lpstr>3) 숫자 객체 위치 검색 및 분리</vt:lpstr>
      <vt:lpstr>4) 숫자 객체 중앙 배치 및 크기 정규화</vt:lpstr>
      <vt:lpstr>4) 숫자 객체 중앙 배치 및 크기 정규화</vt:lpstr>
      <vt:lpstr>5) 최종 예제 프로그램</vt:lpstr>
      <vt:lpstr>5) 최종 예제 프로그램</vt:lpstr>
      <vt:lpstr>5) 최종 예제 프로그램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심화예제</vt:lpstr>
      <vt:lpstr>심화 예제</vt:lpstr>
      <vt:lpstr>PowerPoint 프레젠테이션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LEE JOHN</cp:lastModifiedBy>
  <cp:revision>3101</cp:revision>
  <dcterms:created xsi:type="dcterms:W3CDTF">2017-02-21T08:17:22Z</dcterms:created>
  <dcterms:modified xsi:type="dcterms:W3CDTF">2020-11-29T13:55:57Z</dcterms:modified>
</cp:coreProperties>
</file>